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5" r:id="rId1"/>
    <p:sldMasterId id="2147483963" r:id="rId2"/>
    <p:sldMasterId id="2147483976" r:id="rId3"/>
  </p:sldMasterIdLst>
  <p:notesMasterIdLst>
    <p:notesMasterId r:id="rId32"/>
  </p:notesMasterIdLst>
  <p:handoutMasterIdLst>
    <p:handoutMasterId r:id="rId33"/>
  </p:handoutMasterIdLst>
  <p:sldIdLst>
    <p:sldId id="1078" r:id="rId4"/>
    <p:sldId id="1155" r:id="rId5"/>
    <p:sldId id="1154" r:id="rId6"/>
    <p:sldId id="570" r:id="rId7"/>
    <p:sldId id="309" r:id="rId8"/>
    <p:sldId id="307" r:id="rId9"/>
    <p:sldId id="284" r:id="rId10"/>
    <p:sldId id="311" r:id="rId11"/>
    <p:sldId id="313" r:id="rId12"/>
    <p:sldId id="312" r:id="rId13"/>
    <p:sldId id="310" r:id="rId14"/>
    <p:sldId id="314" r:id="rId15"/>
    <p:sldId id="1270" r:id="rId16"/>
    <p:sldId id="293" r:id="rId17"/>
    <p:sldId id="308" r:id="rId18"/>
    <p:sldId id="1271" r:id="rId19"/>
    <p:sldId id="259" r:id="rId20"/>
    <p:sldId id="286" r:id="rId21"/>
    <p:sldId id="285" r:id="rId22"/>
    <p:sldId id="315" r:id="rId23"/>
    <p:sldId id="1272" r:id="rId24"/>
    <p:sldId id="288" r:id="rId25"/>
    <p:sldId id="291" r:id="rId26"/>
    <p:sldId id="1151" r:id="rId27"/>
    <p:sldId id="1273" r:id="rId28"/>
    <p:sldId id="971" r:id="rId29"/>
    <p:sldId id="1269" r:id="rId30"/>
    <p:sldId id="497"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521415D9-36F7-43E2-AB2F-B90AF26B5E84}">
      <p14:sectionLst xmlns:p14="http://schemas.microsoft.com/office/powerpoint/2010/main">
        <p14:section name="Welcome &amp; Intros (15 min)" id="{28867430-B1F4-49BD-997B-DDF1706E175F}">
          <p14:sldIdLst>
            <p14:sldId id="1078"/>
            <p14:sldId id="1155"/>
            <p14:sldId id="1154"/>
            <p14:sldId id="570"/>
          </p14:sldIdLst>
        </p14:section>
        <p14:section name="Workflow (1 hr)" id="{E0945F0C-1D0D-4D2D-A5B1-EE848F6AF2B0}">
          <p14:sldIdLst>
            <p14:sldId id="309"/>
            <p14:sldId id="307"/>
            <p14:sldId id="284"/>
            <p14:sldId id="311"/>
            <p14:sldId id="313"/>
            <p14:sldId id="312"/>
            <p14:sldId id="310"/>
            <p14:sldId id="314"/>
            <p14:sldId id="1270"/>
            <p14:sldId id="293"/>
            <p14:sldId id="308"/>
            <p14:sldId id="1271"/>
            <p14:sldId id="259"/>
            <p14:sldId id="286"/>
            <p14:sldId id="285"/>
            <p14:sldId id="315"/>
            <p14:sldId id="1272"/>
            <p14:sldId id="288"/>
            <p14:sldId id="291"/>
          </p14:sldIdLst>
        </p14:section>
        <p14:section name="Org sustainability &amp; Next steps (15 min)" id="{58353B1F-B020-4E7A-80E5-4EEE10817E10}">
          <p14:sldIdLst>
            <p14:sldId id="1151"/>
            <p14:sldId id="1273"/>
            <p14:sldId id="971"/>
            <p14:sldId id="1269"/>
            <p14:sldId id="49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nnery Peterson" initials="FP"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0A0"/>
    <a:srgbClr val="FF5B5B"/>
    <a:srgbClr val="5085C8"/>
    <a:srgbClr val="2584C6"/>
    <a:srgbClr val="EBF967"/>
    <a:srgbClr val="44BD49"/>
    <a:srgbClr val="2B98D3"/>
    <a:srgbClr val="230042"/>
    <a:srgbClr val="56B3D4"/>
    <a:srgbClr val="4F2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1" autoAdjust="0"/>
    <p:restoredTop sz="90115" autoAdjust="0"/>
  </p:normalViewPr>
  <p:slideViewPr>
    <p:cSldViewPr snapToGrid="0" snapToObjects="1">
      <p:cViewPr varScale="1">
        <p:scale>
          <a:sx n="49" d="100"/>
          <a:sy n="49" d="100"/>
        </p:scale>
        <p:origin x="13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1A5F-F303-4DCF-98B0-E6209888ED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B16897-A852-4162-9646-A0F017D002F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0A7E1B9-3EED-C44C-82AF-80CB9612D9BC}" type="datetimeFigureOut">
              <a:rPr lang="en-US" altLang="en-US"/>
              <a:pPr>
                <a:defRPr/>
              </a:pPr>
              <a:t>10/21/2020</a:t>
            </a:fld>
            <a:endParaRPr lang="en-US" altLang="en-US"/>
          </a:p>
        </p:txBody>
      </p:sp>
      <p:sp>
        <p:nvSpPr>
          <p:cNvPr id="4" name="Footer Placeholder 3">
            <a:extLst>
              <a:ext uri="{FF2B5EF4-FFF2-40B4-BE49-F238E27FC236}">
                <a16:creationId xmlns:a16="http://schemas.microsoft.com/office/drawing/2014/main" id="{B543DDF5-17CE-4A54-BB03-3F67DD4EF6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90B43C-5918-44E4-8666-3C9A7B70878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9F32CFC0-7D48-B944-9802-2BF7AE744E3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8B6D9-399E-4DE4-B000-A8521CAA34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28D3132-CD49-4B1B-BB3F-DF8E4B98FE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AADE3690-CBB4-A648-9E93-0EC905B0F65F}" type="datetimeFigureOut">
              <a:rPr lang="en-US" altLang="en-US"/>
              <a:pPr>
                <a:defRPr/>
              </a:pPr>
              <a:t>10/21/2020</a:t>
            </a:fld>
            <a:endParaRPr lang="en-US" altLang="en-US"/>
          </a:p>
        </p:txBody>
      </p:sp>
      <p:sp>
        <p:nvSpPr>
          <p:cNvPr id="4" name="Slide Image Placeholder 3">
            <a:extLst>
              <a:ext uri="{FF2B5EF4-FFF2-40B4-BE49-F238E27FC236}">
                <a16:creationId xmlns:a16="http://schemas.microsoft.com/office/drawing/2014/main" id="{E9B43E65-E836-480A-A3CB-0F6D3F7D4F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305222-0DD2-462A-A2A0-271A8C41AA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B8316B-A6FA-4063-A7C1-5D815AB527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1E407DA-525D-4404-8836-42CE896F19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7F08EFB2-7EAA-F84C-B560-BDB523F4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26890B4A-7465-4D02-B45A-B2CBDD7910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CAE4DFEC-931E-4582-AFE2-946E8B475D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6260" name="Slide Number Placeholder 3">
            <a:extLst>
              <a:ext uri="{FF2B5EF4-FFF2-40B4-BE49-F238E27FC236}">
                <a16:creationId xmlns:a16="http://schemas.microsoft.com/office/drawing/2014/main" id="{75DE577B-C2B0-4235-AAD1-51D35928E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300" indent="-287338">
              <a:spcBef>
                <a:spcPct val="30000"/>
              </a:spcBef>
              <a:defRPr sz="1200">
                <a:solidFill>
                  <a:schemeClr val="tx1"/>
                </a:solidFill>
                <a:latin typeface="Calibri" panose="020F0502020204030204" pitchFamily="34" charset="0"/>
                <a:ea typeface="MS PGothic" panose="020B0600070205080204" pitchFamily="34" charset="-128"/>
              </a:defRPr>
            </a:lvl2pPr>
            <a:lvl3pPr marL="1154113" indent="-230188">
              <a:spcBef>
                <a:spcPct val="30000"/>
              </a:spcBef>
              <a:defRPr sz="1200">
                <a:solidFill>
                  <a:schemeClr val="tx1"/>
                </a:solidFill>
                <a:latin typeface="Calibri" panose="020F0502020204030204" pitchFamily="34" charset="0"/>
                <a:ea typeface="MS PGothic" panose="020B0600070205080204" pitchFamily="34" charset="-128"/>
              </a:defRPr>
            </a:lvl3pPr>
            <a:lvl4pPr marL="1616075" indent="-230188">
              <a:spcBef>
                <a:spcPct val="30000"/>
              </a:spcBef>
              <a:defRPr sz="1200">
                <a:solidFill>
                  <a:schemeClr val="tx1"/>
                </a:solidFill>
                <a:latin typeface="Calibri" panose="020F0502020204030204" pitchFamily="34" charset="0"/>
                <a:ea typeface="MS PGothic" panose="020B0600070205080204" pitchFamily="34" charset="-128"/>
              </a:defRPr>
            </a:lvl4pPr>
            <a:lvl5pPr marL="2078038" indent="-230188">
              <a:spcBef>
                <a:spcPct val="30000"/>
              </a:spcBef>
              <a:defRPr sz="1200">
                <a:solidFill>
                  <a:schemeClr val="tx1"/>
                </a:solidFill>
                <a:latin typeface="Calibri" panose="020F0502020204030204" pitchFamily="34" charset="0"/>
                <a:ea typeface="MS PGothic" panose="020B0600070205080204" pitchFamily="34" charset="-128"/>
              </a:defRPr>
            </a:lvl5pPr>
            <a:lvl6pPr marL="25352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24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496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068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F494BFF-B7B6-4F49-B41B-5F57C12F80F1}" type="slidenum">
              <a:rPr lang="en-US" altLang="en-US" smtClean="0"/>
              <a:pPr>
                <a:spcBef>
                  <a:spcPct val="0"/>
                </a:spcBef>
              </a:pPr>
              <a:t>0</a:t>
            </a:fld>
            <a:endParaRPr lang="en-US" altLang="en-US"/>
          </a:p>
        </p:txBody>
      </p:sp>
    </p:spTree>
    <p:extLst>
      <p:ext uri="{BB962C8B-B14F-4D97-AF65-F5344CB8AC3E}">
        <p14:creationId xmlns:p14="http://schemas.microsoft.com/office/powerpoint/2010/main" val="281032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9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50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7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43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BC82A-0DB8-1545-ABAD-E3FA377A5DB1}" type="slidenum">
              <a:rPr lang="en-US" smtClean="0"/>
              <a:t>23</a:t>
            </a:fld>
            <a:endParaRPr lang="en-US"/>
          </a:p>
        </p:txBody>
      </p:sp>
    </p:spTree>
    <p:extLst>
      <p:ext uri="{BB962C8B-B14F-4D97-AF65-F5344CB8AC3E}">
        <p14:creationId xmlns:p14="http://schemas.microsoft.com/office/powerpoint/2010/main" val="117957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BC82A-0DB8-1545-ABAD-E3FA377A5DB1}" type="slidenum">
              <a:rPr lang="en-US" smtClean="0"/>
              <a:t>24</a:t>
            </a:fld>
            <a:endParaRPr lang="en-US"/>
          </a:p>
        </p:txBody>
      </p:sp>
    </p:spTree>
    <p:extLst>
      <p:ext uri="{BB962C8B-B14F-4D97-AF65-F5344CB8AC3E}">
        <p14:creationId xmlns:p14="http://schemas.microsoft.com/office/powerpoint/2010/main" val="1179579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E1D8B230-F703-406A-B4EC-39DC8E732F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BA7A4BD6-ABA0-43D5-9787-64527E8CA4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improved care coordination through SBIRT, the clinical pathway or protocol for SBIRT practice needs to be defined. This includes:</a:t>
            </a:r>
          </a:p>
          <a:p>
            <a:pPr eaLnBrk="1" hangingPunct="1">
              <a:spcBef>
                <a:spcPct val="0"/>
              </a:spcBef>
            </a:pPr>
            <a:r>
              <a:rPr lang="en-US" altLang="en-US"/>
              <a:t>    Workflow Redesign</a:t>
            </a:r>
          </a:p>
          <a:p>
            <a:pPr eaLnBrk="1" hangingPunct="1">
              <a:spcBef>
                <a:spcPct val="0"/>
              </a:spcBef>
            </a:pPr>
            <a:r>
              <a:rPr lang="en-US" altLang="en-US"/>
              <a:t>    Visualizing and mapping the Current vs. desired future state  </a:t>
            </a:r>
          </a:p>
          <a:p>
            <a:pPr eaLnBrk="1" hangingPunct="1">
              <a:spcBef>
                <a:spcPct val="0"/>
              </a:spcBef>
            </a:pPr>
            <a:r>
              <a:rPr lang="en-US" altLang="en-US"/>
              <a:t>    Maximize efficiencies within the organization and its partnerships</a:t>
            </a:r>
          </a:p>
          <a:p>
            <a:pPr eaLnBrk="1" hangingPunct="1">
              <a:spcBef>
                <a:spcPct val="0"/>
              </a:spcBef>
            </a:pPr>
            <a:endParaRPr lang="en-US" altLang="en-US"/>
          </a:p>
          <a:p>
            <a:pPr eaLnBrk="1" hangingPunct="1">
              <a:spcBef>
                <a:spcPct val="0"/>
              </a:spcBef>
            </a:pPr>
            <a:r>
              <a:rPr lang="en-US" altLang="en-US"/>
              <a:t>Clinical responses: There are different strategies to fitting this into clinical workflow, as long as you operate in fidelity to the SBIRT protocol and cover all pieces. Each strategy has implications for flow, warm hand off, transfer of data, especially for those who use more swimlanes. </a:t>
            </a:r>
          </a:p>
          <a:p>
            <a:pPr eaLnBrk="1" hangingPunct="1">
              <a:spcBef>
                <a:spcPct val="0"/>
              </a:spcBef>
            </a:pPr>
            <a:r>
              <a:rPr lang="en-US" altLang="en-US"/>
              <a:t>Mapping out EHR role: Another part of clinical workflow is clinical decision support in EHR. How are you going to work on EHR optimization? Are screening forms in your EHR? Must you implement workarounds to ensure that records and data are of high quality?</a:t>
            </a:r>
          </a:p>
          <a:p>
            <a:pPr eaLnBrk="1" hangingPunct="1">
              <a:spcBef>
                <a:spcPct val="0"/>
              </a:spcBef>
            </a:pPr>
            <a:r>
              <a:rPr lang="en-US" altLang="en-US"/>
              <a:t>Clinical guidelines identify staff roles and responsibilities (Champion and Change Team), as well as reimbursement rates.</a:t>
            </a:r>
          </a:p>
          <a:p>
            <a:pPr eaLnBrk="1" hangingPunct="1">
              <a:spcBef>
                <a:spcPct val="0"/>
              </a:spcBef>
            </a:pPr>
            <a:r>
              <a:rPr lang="en-US" altLang="en-US"/>
              <a:t>These guidelines should hold strong even in the case of changes to leadership and staff.</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218116" name="Slide Number Placeholder 3">
            <a:extLst>
              <a:ext uri="{FF2B5EF4-FFF2-40B4-BE49-F238E27FC236}">
                <a16:creationId xmlns:a16="http://schemas.microsoft.com/office/drawing/2014/main" id="{E4BFC797-8936-45E4-9C21-2F0451FEB8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64D0A9F-AAF1-4D99-B093-E6A45300D2CB}" type="slidenum">
              <a:rPr lang="en-US" altLang="en-US" smtClean="0"/>
              <a:pPr/>
              <a:t>25</a:t>
            </a:fld>
            <a:endParaRPr lang="en-US" altLang="en-US"/>
          </a:p>
        </p:txBody>
      </p:sp>
    </p:spTree>
    <p:extLst>
      <p:ext uri="{BB962C8B-B14F-4D97-AF65-F5344CB8AC3E}">
        <p14:creationId xmlns:p14="http://schemas.microsoft.com/office/powerpoint/2010/main" val="79725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210F1316-FC70-40F4-80A1-C213BD3EE9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a:extLst>
              <a:ext uri="{FF2B5EF4-FFF2-40B4-BE49-F238E27FC236}">
                <a16:creationId xmlns:a16="http://schemas.microsoft.com/office/drawing/2014/main" id="{3C94C722-176B-4B06-BFE3-2770FFF313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6788" name="Slide Number Placeholder 3">
            <a:extLst>
              <a:ext uri="{FF2B5EF4-FFF2-40B4-BE49-F238E27FC236}">
                <a16:creationId xmlns:a16="http://schemas.microsoft.com/office/drawing/2014/main" id="{883A3F4B-35C8-4BC9-8229-6AF1AA1DDA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EFCFE5B-6426-4269-AD2B-ACED0D2DC6DA}"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200065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Develop a protocol to including required screenings and interventions, referrals, documentation, invoicing, &amp; follow-up. Also, procedures for continual monitoring of processes, outcomes, and costs. </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Develop workflows, quality improvement processes, and operating systems to implement SBIRT successfully. </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Integrate SBIRT protocols with existing P&amp;P so that SBIRT becomes an integral part of service delivery, not an add-on service. </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Gain sustainability practices to make SBIRT a routine part of health care delivery. </a:t>
            </a: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Prepare for ongoing training and development, including on-boarding new staff, evidence updates, etc. </a:t>
            </a:r>
            <a:endParaRPr lang="en-US" dirty="0"/>
          </a:p>
        </p:txBody>
      </p:sp>
      <p:sp>
        <p:nvSpPr>
          <p:cNvPr id="4" name="Slide Number Placeholder 3"/>
          <p:cNvSpPr>
            <a:spLocks noGrp="1"/>
          </p:cNvSpPr>
          <p:nvPr>
            <p:ph type="sldNum" sz="quarter" idx="5"/>
          </p:nvPr>
        </p:nvSpPr>
        <p:spPr/>
        <p:txBody>
          <a:bodyPr/>
          <a:lstStyle/>
          <a:p>
            <a:pPr>
              <a:defRPr/>
            </a:pPr>
            <a:fld id="{7F08EFB2-7EAA-F84C-B560-BDB523F49A4B}" type="slidenum">
              <a:rPr lang="en-US" altLang="en-US" smtClean="0"/>
              <a:pPr>
                <a:defRPr/>
              </a:pPr>
              <a:t>1</a:t>
            </a:fld>
            <a:endParaRPr lang="en-US" altLang="en-US"/>
          </a:p>
        </p:txBody>
      </p:sp>
    </p:spTree>
    <p:extLst>
      <p:ext uri="{BB962C8B-B14F-4D97-AF65-F5344CB8AC3E}">
        <p14:creationId xmlns:p14="http://schemas.microsoft.com/office/powerpoint/2010/main" val="243823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52B0EBB1-AFC8-4D2C-AA55-3AD839451E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300" indent="-287338">
              <a:spcBef>
                <a:spcPct val="30000"/>
              </a:spcBef>
              <a:defRPr sz="1200">
                <a:solidFill>
                  <a:schemeClr val="tx1"/>
                </a:solidFill>
                <a:latin typeface="Calibri" panose="020F0502020204030204" pitchFamily="34" charset="0"/>
                <a:ea typeface="MS PGothic" panose="020B0600070205080204" pitchFamily="34" charset="-128"/>
              </a:defRPr>
            </a:lvl2pPr>
            <a:lvl3pPr marL="1154113" indent="-230188">
              <a:spcBef>
                <a:spcPct val="30000"/>
              </a:spcBef>
              <a:defRPr sz="1200">
                <a:solidFill>
                  <a:schemeClr val="tx1"/>
                </a:solidFill>
                <a:latin typeface="Calibri" panose="020F0502020204030204" pitchFamily="34" charset="0"/>
                <a:ea typeface="MS PGothic" panose="020B0600070205080204" pitchFamily="34" charset="-128"/>
              </a:defRPr>
            </a:lvl3pPr>
            <a:lvl4pPr marL="1616075" indent="-230188">
              <a:spcBef>
                <a:spcPct val="30000"/>
              </a:spcBef>
              <a:defRPr sz="1200">
                <a:solidFill>
                  <a:schemeClr val="tx1"/>
                </a:solidFill>
                <a:latin typeface="Calibri" panose="020F0502020204030204" pitchFamily="34" charset="0"/>
                <a:ea typeface="MS PGothic" panose="020B0600070205080204" pitchFamily="34" charset="-128"/>
              </a:defRPr>
            </a:lvl4pPr>
            <a:lvl5pPr marL="2078038" indent="-230188">
              <a:spcBef>
                <a:spcPct val="30000"/>
              </a:spcBef>
              <a:defRPr sz="1200">
                <a:solidFill>
                  <a:schemeClr val="tx1"/>
                </a:solidFill>
                <a:latin typeface="Calibri" panose="020F0502020204030204" pitchFamily="34" charset="0"/>
                <a:ea typeface="MS PGothic" panose="020B0600070205080204" pitchFamily="34" charset="-128"/>
              </a:defRPr>
            </a:lvl5pPr>
            <a:lvl6pPr marL="25352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24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496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068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C02641-8453-494B-AF80-E5AD10060105}" type="slidenum">
              <a:rPr lang="en-US" altLang="en-US" smtClean="0"/>
              <a:pPr>
                <a:spcBef>
                  <a:spcPct val="0"/>
                </a:spcBef>
              </a:pPr>
              <a:t>3</a:t>
            </a:fld>
            <a:endParaRPr lang="en-US" altLang="en-US"/>
          </a:p>
        </p:txBody>
      </p:sp>
      <p:sp>
        <p:nvSpPr>
          <p:cNvPr id="124931" name="Rectangle 2">
            <a:extLst>
              <a:ext uri="{FF2B5EF4-FFF2-40B4-BE49-F238E27FC236}">
                <a16:creationId xmlns:a16="http://schemas.microsoft.com/office/drawing/2014/main" id="{A9E0622B-8636-49B6-A549-6B67D00D21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a:extLst>
              <a:ext uri="{FF2B5EF4-FFF2-40B4-BE49-F238E27FC236}">
                <a16:creationId xmlns:a16="http://schemas.microsoft.com/office/drawing/2014/main" id="{D8412FD2-2388-4601-9DF5-184F7AB2951F}"/>
              </a:ext>
            </a:extLst>
          </p:cNvPr>
          <p:cNvSpPr>
            <a:spLocks noGrp="1" noChangeArrowheads="1"/>
          </p:cNvSpPr>
          <p:nvPr>
            <p:ph type="body" idx="1"/>
          </p:nvPr>
        </p:nvSpPr>
        <p:spPr bwMode="auto">
          <a:xfrm>
            <a:off x="700088" y="4300538"/>
            <a:ext cx="5681662" cy="4833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dirty="0"/>
          </a:p>
        </p:txBody>
      </p:sp>
      <p:sp>
        <p:nvSpPr>
          <p:cNvPr id="124933" name="Date Placeholder 4">
            <a:extLst>
              <a:ext uri="{FF2B5EF4-FFF2-40B4-BE49-F238E27FC236}">
                <a16:creationId xmlns:a16="http://schemas.microsoft.com/office/drawing/2014/main" id="{1840D3C9-712F-4F3D-B6BF-1F377521C82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300" indent="-287338">
              <a:spcBef>
                <a:spcPct val="30000"/>
              </a:spcBef>
              <a:defRPr sz="1200">
                <a:solidFill>
                  <a:schemeClr val="tx1"/>
                </a:solidFill>
                <a:latin typeface="Calibri" panose="020F0502020204030204" pitchFamily="34" charset="0"/>
                <a:ea typeface="MS PGothic" panose="020B0600070205080204" pitchFamily="34" charset="-128"/>
              </a:defRPr>
            </a:lvl2pPr>
            <a:lvl3pPr marL="1154113" indent="-230188">
              <a:spcBef>
                <a:spcPct val="30000"/>
              </a:spcBef>
              <a:defRPr sz="1200">
                <a:solidFill>
                  <a:schemeClr val="tx1"/>
                </a:solidFill>
                <a:latin typeface="Calibri" panose="020F0502020204030204" pitchFamily="34" charset="0"/>
                <a:ea typeface="MS PGothic" panose="020B0600070205080204" pitchFamily="34" charset="-128"/>
              </a:defRPr>
            </a:lvl3pPr>
            <a:lvl4pPr marL="1616075" indent="-230188">
              <a:spcBef>
                <a:spcPct val="30000"/>
              </a:spcBef>
              <a:defRPr sz="1200">
                <a:solidFill>
                  <a:schemeClr val="tx1"/>
                </a:solidFill>
                <a:latin typeface="Calibri" panose="020F0502020204030204" pitchFamily="34" charset="0"/>
                <a:ea typeface="MS PGothic" panose="020B0600070205080204" pitchFamily="34" charset="-128"/>
              </a:defRPr>
            </a:lvl4pPr>
            <a:lvl5pPr marL="2078038" indent="-230188">
              <a:spcBef>
                <a:spcPct val="30000"/>
              </a:spcBef>
              <a:defRPr sz="1200">
                <a:solidFill>
                  <a:schemeClr val="tx1"/>
                </a:solidFill>
                <a:latin typeface="Calibri" panose="020F0502020204030204" pitchFamily="34" charset="0"/>
                <a:ea typeface="MS PGothic" panose="020B0600070205080204" pitchFamily="34" charset="-128"/>
              </a:defRPr>
            </a:lvl5pPr>
            <a:lvl6pPr marL="25352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24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496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06838" indent="-23018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15B713E-37B3-4647-96D8-3268D7EC5721}" type="datetime1">
              <a:rPr lang="en-US" altLang="en-US" smtClean="0"/>
              <a:pPr>
                <a:spcBef>
                  <a:spcPct val="0"/>
                </a:spcBef>
              </a:pPr>
              <a:t>10/21/2020</a:t>
            </a:fld>
            <a:endParaRPr lang="en-US" altLang="en-US"/>
          </a:p>
        </p:txBody>
      </p:sp>
      <p:sp>
        <p:nvSpPr>
          <p:cNvPr id="6" name="Footer Placeholder 5">
            <a:extLst>
              <a:ext uri="{FF2B5EF4-FFF2-40B4-BE49-F238E27FC236}">
                <a16:creationId xmlns:a16="http://schemas.microsoft.com/office/drawing/2014/main" id="{DC659A3B-E728-4207-B8F7-6C72BA70F227}"/>
              </a:ext>
            </a:extLst>
          </p:cNvPr>
          <p:cNvSpPr>
            <a:spLocks noGrp="1"/>
          </p:cNvSpPr>
          <p:nvPr>
            <p:ph type="ftr" sz="quarter" idx="4"/>
          </p:nvPr>
        </p:nvSpPr>
        <p:spPr/>
        <p:txBody>
          <a:bodyPr/>
          <a:lstStyle/>
          <a:p>
            <a:pPr>
              <a:defRPr/>
            </a:pPr>
            <a:endParaRPr lang="en-US"/>
          </a:p>
        </p:txBody>
      </p:sp>
      <p:sp>
        <p:nvSpPr>
          <p:cNvPr id="7" name="Header Placeholder 6">
            <a:extLst>
              <a:ext uri="{FF2B5EF4-FFF2-40B4-BE49-F238E27FC236}">
                <a16:creationId xmlns:a16="http://schemas.microsoft.com/office/drawing/2014/main" id="{78846257-E787-4769-BD91-14FA44D1077B}"/>
              </a:ext>
            </a:extLst>
          </p:cNvPr>
          <p:cNvSpPr>
            <a:spLocks noGrp="1"/>
          </p:cNvSpPr>
          <p:nvPr>
            <p:ph type="hdr" sz="quarter"/>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CB5902-8F16-402C-9916-EB66E9427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1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38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3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87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2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277969-54B5-4B28-B7F7-2CF2C284B5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3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9989"/>
            <a:ext cx="8229600" cy="445051"/>
          </a:xfrm>
        </p:spPr>
        <p:txBody>
          <a:bodyPr/>
          <a:lstStyle>
            <a:lvl1pPr>
              <a:defRPr>
                <a:solidFill>
                  <a:srgbClr val="0050A0"/>
                </a:solidFill>
              </a:defRPr>
            </a:lvl1pPr>
          </a:lstStyle>
          <a:p>
            <a:r>
              <a:rPr lang="en-US" dirty="0"/>
              <a:t>Click to edit Master title style</a:t>
            </a:r>
          </a:p>
        </p:txBody>
      </p:sp>
      <p:sp>
        <p:nvSpPr>
          <p:cNvPr id="3" name="Content Placeholder 2"/>
          <p:cNvSpPr>
            <a:spLocks noGrp="1"/>
          </p:cNvSpPr>
          <p:nvPr>
            <p:ph idx="1"/>
          </p:nvPr>
        </p:nvSpPr>
        <p:spPr>
          <a:xfrm>
            <a:off x="457200" y="1197317"/>
            <a:ext cx="8229600" cy="4276726"/>
          </a:xfrm>
        </p:spPr>
        <p:txBody>
          <a:bodyPr/>
          <a:lstStyle>
            <a:lvl1pPr>
              <a:defRPr sz="1950"/>
            </a:lvl1pPr>
            <a:lvl2pPr>
              <a:defRPr sz="1800"/>
            </a:lvl2pPr>
            <a:lvl3pPr>
              <a:defRPr sz="1575"/>
            </a:lvl3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36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551"/>
            <a:ext cx="8229600" cy="44505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017879"/>
            <a:ext cx="8229600" cy="5025112"/>
          </a:xfrm>
        </p:spPr>
        <p:txBody>
          <a:bodyPr/>
          <a:lstStyle>
            <a:lvl1pPr>
              <a:defRPr sz="1950"/>
            </a:lvl1pPr>
            <a:lvl2pPr>
              <a:defRPr sz="1800"/>
            </a:lvl2pPr>
            <a:lvl3pPr>
              <a:defRPr sz="1575"/>
            </a:lvl3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50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85800" y="521383"/>
            <a:ext cx="7772400" cy="436632"/>
          </a:xfrm>
          <a:prstGeom prst="rect">
            <a:avLst/>
          </a:prstGeom>
        </p:spPr>
        <p:txBody>
          <a:bodyPr/>
          <a:lstStyle>
            <a:lvl1pPr algn="ctr">
              <a:defRPr b="1" i="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Subtitle 2"/>
          <p:cNvSpPr>
            <a:spLocks noGrp="1"/>
          </p:cNvSpPr>
          <p:nvPr>
            <p:ph type="subTitle" idx="1"/>
          </p:nvPr>
        </p:nvSpPr>
        <p:spPr>
          <a:xfrm>
            <a:off x="1371600" y="1168946"/>
            <a:ext cx="6400800" cy="478183"/>
          </a:xfrm>
          <a:prstGeom prst="rect">
            <a:avLst/>
          </a:prstGeom>
        </p:spPr>
        <p:txBody>
          <a:bodyPr/>
          <a:lstStyle>
            <a:lvl1pPr marL="0" indent="0" algn="ctr">
              <a:buNone/>
              <a:defRPr sz="1950" b="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spTree>
    <p:extLst>
      <p:ext uri="{BB962C8B-B14F-4D97-AF65-F5344CB8AC3E}">
        <p14:creationId xmlns:p14="http://schemas.microsoft.com/office/powerpoint/2010/main" val="266441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5618"/>
            <a:ext cx="8229600" cy="5030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052703"/>
            <a:ext cx="4038600" cy="5020106"/>
          </a:xfrm>
        </p:spPr>
        <p:txBody>
          <a:bodyPr/>
          <a:lstStyle>
            <a:lvl1pPr>
              <a:defRPr sz="1950"/>
            </a:lvl1pPr>
            <a:lvl2pPr>
              <a:defRPr sz="1800"/>
            </a:lvl2pPr>
            <a:lvl3pPr>
              <a:defRPr sz="1575"/>
            </a:lvl3pPr>
            <a:lvl4pPr>
              <a:defRPr sz="150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52703"/>
            <a:ext cx="4038600" cy="5020106"/>
          </a:xfrm>
        </p:spPr>
        <p:txBody>
          <a:bodyPr/>
          <a:lstStyle>
            <a:lvl1pPr>
              <a:defRPr sz="1950"/>
            </a:lvl1pPr>
            <a:lvl2pPr>
              <a:defRPr sz="1800"/>
            </a:lvl2pPr>
            <a:lvl3pPr>
              <a:defRPr sz="1575"/>
            </a:lvl3pPr>
            <a:lvl4pPr>
              <a:defRPr sz="150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927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82"/>
            <a:ext cx="8229600" cy="49805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967923"/>
            <a:ext cx="4040188" cy="518974"/>
          </a:xfrm>
        </p:spPr>
        <p:txBody>
          <a:bodyPr anchor="b"/>
          <a:lstStyle>
            <a:lvl1pPr marL="0" indent="0">
              <a:buNone/>
              <a:defRPr sz="19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17280"/>
            <a:ext cx="4040188" cy="4485346"/>
          </a:xfrm>
        </p:spPr>
        <p:txBody>
          <a:bodyPr/>
          <a:lstStyle>
            <a:lvl1pPr>
              <a:defRPr sz="1800"/>
            </a:lvl1pPr>
            <a:lvl2pPr>
              <a:defRPr sz="165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7923"/>
            <a:ext cx="4041775" cy="518974"/>
          </a:xfrm>
        </p:spPr>
        <p:txBody>
          <a:bodyPr anchor="b"/>
          <a:lstStyle>
            <a:lvl1pPr marL="0" indent="0">
              <a:buNone/>
              <a:defRPr sz="19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17278"/>
            <a:ext cx="4041775" cy="4485347"/>
          </a:xfrm>
        </p:spPr>
        <p:txBody>
          <a:bodyPr/>
          <a:lstStyle>
            <a:lvl1pPr>
              <a:defRPr sz="1800"/>
            </a:lvl1pPr>
            <a:lvl2pPr>
              <a:defRPr sz="165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0749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92"/>
            <a:ext cx="82296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121241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21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427749"/>
            <a:ext cx="7772400" cy="423379"/>
          </a:xfrm>
          <a:prstGeom prst="rect">
            <a:avLst/>
          </a:prstGeom>
        </p:spPr>
        <p:txBody>
          <a:bodyPr/>
          <a:lstStyle>
            <a:lvl1pPr algn="ctr">
              <a:defRPr b="1" i="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7" name="Subtitle 2"/>
          <p:cNvSpPr>
            <a:spLocks noGrp="1"/>
          </p:cNvSpPr>
          <p:nvPr>
            <p:ph type="subTitle" idx="1"/>
          </p:nvPr>
        </p:nvSpPr>
        <p:spPr>
          <a:xfrm>
            <a:off x="1371600" y="1075312"/>
            <a:ext cx="6400800" cy="451678"/>
          </a:xfrm>
          <a:prstGeom prst="rect">
            <a:avLst/>
          </a:prstGeom>
        </p:spPr>
        <p:txBody>
          <a:bodyPr/>
          <a:lstStyle>
            <a:lvl1pPr marL="0" indent="0" algn="ctr">
              <a:buNone/>
              <a:defRPr b="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8575963" y="5802616"/>
            <a:ext cx="467105"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panose="020B0604020202020204" pitchFamily="34" charset="0"/>
                <a:ea typeface="MS PGothic" panose="020B0600070205080204" pitchFamily="34" charset="-128"/>
                <a:cs typeface="Arial" panose="020B0604020202020204" pitchFamily="34" charset="0"/>
              </a:defRPr>
            </a:lvl1pPr>
          </a:lstStyle>
          <a:p>
            <a:pPr>
              <a:defRPr/>
            </a:pPr>
            <a:fld id="{87D73CED-BA21-D34A-999A-BD7EB4ED7CD7}" type="slidenum">
              <a:rPr lang="en-US" altLang="en-US" smtClean="0"/>
              <a:pPr>
                <a:defRPr/>
              </a:pPr>
              <a:t>‹#›</a:t>
            </a:fld>
            <a:endParaRPr lang="en-US" altLang="en-US" dirty="0"/>
          </a:p>
        </p:txBody>
      </p:sp>
    </p:spTree>
    <p:extLst>
      <p:ext uri="{BB962C8B-B14F-4D97-AF65-F5344CB8AC3E}">
        <p14:creationId xmlns:p14="http://schemas.microsoft.com/office/powerpoint/2010/main" val="1612349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3345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90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384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66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001822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7592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681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9306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70111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9241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3811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0232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791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451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F38C-1502-415B-8F4F-3B13DF2D8A28}"/>
              </a:ext>
            </a:extLst>
          </p:cNvPr>
          <p:cNvSpPr>
            <a:spLocks noGrp="1"/>
          </p:cNvSpPr>
          <p:nvPr>
            <p:ph type="title"/>
          </p:nvPr>
        </p:nvSpPr>
        <p:spPr>
          <a:xfrm>
            <a:off x="457200" y="3429000"/>
            <a:ext cx="8229600" cy="1062882"/>
          </a:xfrm>
        </p:spPr>
        <p:txBody>
          <a:bodyPr/>
          <a:lstStyle>
            <a:lvl1pPr>
              <a:defRPr sz="3000">
                <a:solidFill>
                  <a:srgbClr val="0251A1"/>
                </a:solidFill>
              </a:defRPr>
            </a:lvl1pPr>
          </a:lstStyle>
          <a:p>
            <a:r>
              <a:rPr lang="en-US"/>
              <a:t>Click to edit Master title style</a:t>
            </a:r>
          </a:p>
        </p:txBody>
      </p:sp>
      <p:sp>
        <p:nvSpPr>
          <p:cNvPr id="6" name="Text Placeholder 5">
            <a:extLst>
              <a:ext uri="{FF2B5EF4-FFF2-40B4-BE49-F238E27FC236}">
                <a16:creationId xmlns:a16="http://schemas.microsoft.com/office/drawing/2014/main" id="{BD0CA86C-ACD8-4CC6-ABE6-955D84CA5D9B}"/>
              </a:ext>
            </a:extLst>
          </p:cNvPr>
          <p:cNvSpPr>
            <a:spLocks noGrp="1"/>
          </p:cNvSpPr>
          <p:nvPr>
            <p:ph type="body" sz="quarter" idx="10" hasCustomPrompt="1"/>
          </p:nvPr>
        </p:nvSpPr>
        <p:spPr>
          <a:xfrm>
            <a:off x="457200" y="4492625"/>
            <a:ext cx="8229600" cy="685800"/>
          </a:xfrm>
        </p:spPr>
        <p:txBody>
          <a:bodyPr anchor="ctr"/>
          <a:lstStyle>
            <a:lvl2pPr marL="0" indent="0">
              <a:buNone/>
              <a:defRPr b="1">
                <a:solidFill>
                  <a:schemeClr val="bg1">
                    <a:lumMod val="50000"/>
                  </a:schemeClr>
                </a:solidFill>
              </a:defRPr>
            </a:lvl2pPr>
          </a:lstStyle>
          <a:p>
            <a:pPr lvl="1"/>
            <a:r>
              <a:rPr lang="en-US"/>
              <a:t>Subheading</a:t>
            </a:r>
          </a:p>
        </p:txBody>
      </p:sp>
    </p:spTree>
    <p:extLst>
      <p:ext uri="{BB962C8B-B14F-4D97-AF65-F5344CB8AC3E}">
        <p14:creationId xmlns:p14="http://schemas.microsoft.com/office/powerpoint/2010/main" val="437482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4076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586528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557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NatCo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02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w/Title and Content">
    <p:spTree>
      <p:nvGrpSpPr>
        <p:cNvPr id="1" name=""/>
        <p:cNvGrpSpPr/>
        <p:nvPr/>
      </p:nvGrpSpPr>
      <p:grpSpPr>
        <a:xfrm>
          <a:off x="0" y="0"/>
          <a:ext cx="0" cy="0"/>
          <a:chOff x="0" y="0"/>
          <a:chExt cx="0" cy="0"/>
        </a:xfrm>
      </p:grpSpPr>
      <p:sp>
        <p:nvSpPr>
          <p:cNvPr id="2" name="Text Placeholder 2"/>
          <p:cNvSpPr>
            <a:spLocks noGrp="1"/>
          </p:cNvSpPr>
          <p:nvPr>
            <p:ph idx="1"/>
          </p:nvPr>
        </p:nvSpPr>
        <p:spPr>
          <a:xfrm>
            <a:off x="457200" y="1600202"/>
            <a:ext cx="8229600" cy="4525963"/>
          </a:xfrm>
          <a:prstGeom prst="rect">
            <a:avLst/>
          </a:prstGeom>
        </p:spPr>
        <p:txBody>
          <a:bodyPr rtlCol="0">
            <a:normAutofit/>
          </a:bodyPr>
          <a:lstStyle>
            <a:lvl1pPr marL="0" indent="0">
              <a:buNone/>
              <a:defRPr/>
            </a:lvl1pPr>
            <a:lvl2pPr marL="342900" indent="0">
              <a:buNone/>
              <a:defRPr/>
            </a:lvl2pPr>
            <a:lvl3pPr marL="685800" indent="0">
              <a:buNone/>
              <a:defRPr/>
            </a:lvl3pPr>
            <a:lvl4pPr marL="1028700" indent="0">
              <a:buNone/>
              <a:defRPr baseline="0"/>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Placeholder 1"/>
          <p:cNvSpPr>
            <a:spLocks noGrp="1"/>
          </p:cNvSpPr>
          <p:nvPr>
            <p:ph type="title"/>
          </p:nvPr>
        </p:nvSpPr>
        <p:spPr>
          <a:xfrm>
            <a:off x="457200" y="192332"/>
            <a:ext cx="8229600" cy="690416"/>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310639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5990A895-6AF9-46ED-BDF1-5D93588C1B61}"/>
              </a:ext>
            </a:extLst>
          </p:cNvPr>
          <p:cNvSpPr txBox="1">
            <a:spLocks/>
          </p:cNvSpPr>
          <p:nvPr/>
        </p:nvSpPr>
        <p:spPr>
          <a:xfrm>
            <a:off x="565150" y="2452688"/>
            <a:ext cx="7893050" cy="2816225"/>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en-US" sz="2000" dirty="0"/>
          </a:p>
        </p:txBody>
      </p:sp>
      <p:sp>
        <p:nvSpPr>
          <p:cNvPr id="3" name="Subtitle 2"/>
          <p:cNvSpPr>
            <a:spLocks noGrp="1"/>
          </p:cNvSpPr>
          <p:nvPr>
            <p:ph type="subTitle" idx="1"/>
          </p:nvPr>
        </p:nvSpPr>
        <p:spPr>
          <a:xfrm>
            <a:off x="565150" y="1361408"/>
            <a:ext cx="7893050" cy="664212"/>
          </a:xfrm>
        </p:spPr>
        <p:txBody>
          <a:bodyPr/>
          <a:lstStyle>
            <a:lvl1pPr marL="0" indent="0" algn="ctr">
              <a:buNone/>
              <a:defRPr b="1">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p:nvPr>
        </p:nvSpPr>
        <p:spPr>
          <a:xfrm>
            <a:off x="565150" y="2327656"/>
            <a:ext cx="7893050" cy="35270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57200" y="192332"/>
            <a:ext cx="8229600" cy="690416"/>
          </a:xfrm>
          <a:prstGeom prst="rect">
            <a:avLst/>
          </a:prstGeom>
        </p:spPr>
        <p:txBody>
          <a:bodyPr rtlCol="0">
            <a:noAutofit/>
          </a:bodyPr>
          <a:lstStyle/>
          <a:p>
            <a:r>
              <a:rPr lang="en-US"/>
              <a:t>Click to edit Master title style</a:t>
            </a:r>
            <a:endParaRPr lang="en-US" dirty="0"/>
          </a:p>
        </p:txBody>
      </p:sp>
    </p:spTree>
    <p:extLst>
      <p:ext uri="{BB962C8B-B14F-4D97-AF65-F5344CB8AC3E}">
        <p14:creationId xmlns:p14="http://schemas.microsoft.com/office/powerpoint/2010/main" val="37086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E7DFEB-D1A0-481D-85BB-1A439E599D28}"/>
              </a:ext>
            </a:extLst>
          </p:cNvPr>
          <p:cNvSpPr>
            <a:spLocks noGrp="1" noChangeArrowheads="1"/>
          </p:cNvSpPr>
          <p:nvPr>
            <p:ph type="dt" sz="half" idx="10"/>
          </p:nvPr>
        </p:nvSpPr>
        <p:spPr>
          <a:xfrm>
            <a:off x="152400" y="6400800"/>
            <a:ext cx="1905000" cy="457200"/>
          </a:xfrm>
          <a:prstGeom prst="rect">
            <a:avLst/>
          </a:prstGeom>
        </p:spPr>
        <p:txBody>
          <a:bodyPr/>
          <a:lstStyle>
            <a:lvl1pPr>
              <a:defRPr>
                <a:latin typeface="Arial" charset="0"/>
                <a:ea typeface="ヒラギノ角ゴ Pro W3" charset="0"/>
                <a:cs typeface="ヒラギノ角ゴ Pro W3" charset="0"/>
              </a:defRPr>
            </a:lvl1pPr>
          </a:lstStyle>
          <a:p>
            <a:pPr>
              <a:defRPr/>
            </a:pPr>
            <a:endParaRPr lang="en-US"/>
          </a:p>
        </p:txBody>
      </p:sp>
    </p:spTree>
    <p:extLst>
      <p:ext uri="{BB962C8B-B14F-4D97-AF65-F5344CB8AC3E}">
        <p14:creationId xmlns:p14="http://schemas.microsoft.com/office/powerpoint/2010/main" val="321937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atCon Slide 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92332"/>
            <a:ext cx="8229600" cy="690416"/>
          </a:xfrm>
          <a:prstGeom prst="rect">
            <a:avLst/>
          </a:prstGeom>
        </p:spPr>
        <p:txBody>
          <a:bodyPr rtlCol="0">
            <a:noAutofit/>
          </a:bodyPr>
          <a:lstStyle/>
          <a:p>
            <a:r>
              <a:rPr lang="en-US"/>
              <a:t>Click to edit Master title style</a:t>
            </a:r>
            <a:endParaRPr lang="en-US" dirty="0"/>
          </a:p>
        </p:txBody>
      </p:sp>
    </p:spTree>
    <p:extLst>
      <p:ext uri="{BB962C8B-B14F-4D97-AF65-F5344CB8AC3E}">
        <p14:creationId xmlns:p14="http://schemas.microsoft.com/office/powerpoint/2010/main" val="73235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85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560820"/>
            <a:ext cx="8229600" cy="4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457200" y="1191401"/>
            <a:ext cx="8229600" cy="42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3" name="Picture 2">
            <a:extLst>
              <a:ext uri="{FF2B5EF4-FFF2-40B4-BE49-F238E27FC236}">
                <a16:creationId xmlns:a16="http://schemas.microsoft.com/office/drawing/2014/main" id="{50A2D9C7-A799-E647-AF2C-7F3FB3063076}"/>
              </a:ext>
            </a:extLst>
          </p:cNvPr>
          <p:cNvPicPr>
            <a:picLocks noChangeAspect="1"/>
          </p:cNvPicPr>
          <p:nvPr userDrawn="1"/>
        </p:nvPicPr>
        <p:blipFill>
          <a:blip r:embed="rId10"/>
          <a:stretch>
            <a:fillRect/>
          </a:stretch>
        </p:blipFill>
        <p:spPr>
          <a:xfrm>
            <a:off x="0" y="5715000"/>
            <a:ext cx="9144000" cy="1143000"/>
          </a:xfrm>
          <a:prstGeom prst="rect">
            <a:avLst/>
          </a:prstGeom>
        </p:spPr>
      </p:pic>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5" r:id="rId4"/>
    <p:sldLayoutId id="2147483960" r:id="rId5"/>
    <p:sldLayoutId id="2147483972" r:id="rId6"/>
    <p:sldLayoutId id="2147483973" r:id="rId7"/>
    <p:sldLayoutId id="2147483974" r:id="rId8"/>
  </p:sldLayoutIdLst>
  <p:txStyles>
    <p:titleStyle>
      <a:lvl1pPr algn="l" defTabSz="342900" rtl="0" eaLnBrk="1" fontAlgn="base" hangingPunct="1">
        <a:spcBef>
          <a:spcPct val="0"/>
        </a:spcBef>
        <a:spcAft>
          <a:spcPct val="0"/>
        </a:spcAft>
        <a:defRPr sz="2250" b="1" kern="1200">
          <a:solidFill>
            <a:srgbClr val="0050A0"/>
          </a:solidFill>
          <a:latin typeface="Open Sans"/>
          <a:ea typeface="MS PGothic" pitchFamily="34" charset="-128"/>
          <a:cs typeface="Open Sans"/>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p:titleStyle>
    <p:body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a:ea typeface="MS PGothic" pitchFamily="34" charset="-128"/>
          <a:cs typeface="Open Sans"/>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a:ea typeface="MS PGothic" pitchFamily="34" charset="-128"/>
          <a:cs typeface="Open Sans"/>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a:ea typeface="MS PGothic" pitchFamily="34" charset="-128"/>
          <a:cs typeface="Open San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a:ea typeface="MS PGothic" pitchFamily="34" charset="-128"/>
          <a:cs typeface="Open Sans"/>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a:ea typeface="MS PGothic" pitchFamily="34" charset="-128"/>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371501"/>
            <a:ext cx="8229600" cy="484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457200" y="1028396"/>
            <a:ext cx="8229600" cy="50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3" name="Picture 2">
            <a:extLst>
              <a:ext uri="{FF2B5EF4-FFF2-40B4-BE49-F238E27FC236}">
                <a16:creationId xmlns:a16="http://schemas.microsoft.com/office/drawing/2014/main" id="{04B56F60-5505-014C-8AA5-AFB28ABE2754}"/>
              </a:ext>
            </a:extLst>
          </p:cNvPr>
          <p:cNvPicPr>
            <a:picLocks noChangeAspect="1"/>
          </p:cNvPicPr>
          <p:nvPr userDrawn="1"/>
        </p:nvPicPr>
        <p:blipFill>
          <a:blip r:embed="rId10"/>
          <a:stretch>
            <a:fillRect/>
          </a:stretch>
        </p:blipFill>
        <p:spPr>
          <a:xfrm>
            <a:off x="0" y="6264176"/>
            <a:ext cx="9144000" cy="593824"/>
          </a:xfrm>
          <a:prstGeom prst="rect">
            <a:avLst/>
          </a:prstGeom>
        </p:spPr>
      </p:pic>
    </p:spTree>
    <p:extLst>
      <p:ext uri="{BB962C8B-B14F-4D97-AF65-F5344CB8AC3E}">
        <p14:creationId xmlns:p14="http://schemas.microsoft.com/office/powerpoint/2010/main" val="421943888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Lst>
  <p:txStyles>
    <p:title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p:titleStyle>
    <p:body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10/21/2020</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975894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claremont.sd63.bc.ca/mod/page/view.php?id=12636"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a:extLst>
              <a:ext uri="{FF2B5EF4-FFF2-40B4-BE49-F238E27FC236}">
                <a16:creationId xmlns:a16="http://schemas.microsoft.com/office/drawing/2014/main" id="{741E68A2-D2CF-4D6C-9CED-33BD087A50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91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1">
            <a:extLst>
              <a:ext uri="{FF2B5EF4-FFF2-40B4-BE49-F238E27FC236}">
                <a16:creationId xmlns:a16="http://schemas.microsoft.com/office/drawing/2014/main" id="{1A72936D-67EE-4167-8383-A4B742FB4315}"/>
              </a:ext>
            </a:extLst>
          </p:cNvPr>
          <p:cNvSpPr>
            <a:spLocks noGrp="1"/>
          </p:cNvSpPr>
          <p:nvPr>
            <p:ph type="title" idx="4294967295"/>
          </p:nvPr>
        </p:nvSpPr>
        <p:spPr>
          <a:xfrm>
            <a:off x="0" y="3276600"/>
            <a:ext cx="9144000" cy="1114425"/>
          </a:xfrm>
        </p:spPr>
        <p:txBody>
          <a:bodyPr anchor="t"/>
          <a:lstStyle/>
          <a:p>
            <a:pPr algn="ctr" eaLnBrk="1" hangingPunct="1"/>
            <a:r>
              <a:rPr lang="en-US" altLang="en-US" sz="3200" dirty="0">
                <a:solidFill>
                  <a:srgbClr val="0070C0"/>
                </a:solidFill>
                <a:latin typeface="Arial" panose="020B0604020202020204" pitchFamily="34" charset="0"/>
                <a:cs typeface="Arial" panose="020B0604020202020204" pitchFamily="34" charset="0"/>
              </a:rPr>
              <a:t>SBIRT</a:t>
            </a:r>
            <a:br>
              <a:rPr lang="en-US" altLang="en-US" sz="3200" b="0" dirty="0">
                <a:solidFill>
                  <a:srgbClr val="0070C0"/>
                </a:solidFill>
                <a:latin typeface="Arial" panose="020B0604020202020204" pitchFamily="34" charset="0"/>
                <a:cs typeface="Arial" panose="020B0604020202020204" pitchFamily="34" charset="0"/>
              </a:rPr>
            </a:br>
            <a:r>
              <a:rPr lang="en-US" altLang="en-US" sz="2800" dirty="0">
                <a:solidFill>
                  <a:srgbClr val="0070C0"/>
                </a:solidFill>
                <a:latin typeface="Arial" panose="020B0604020202020204" pitchFamily="34" charset="0"/>
                <a:cs typeface="Arial" panose="020B0604020202020204" pitchFamily="34" charset="0"/>
              </a:rPr>
              <a:t>Workflow Development &amp; Best Practices</a:t>
            </a:r>
            <a:br>
              <a:rPr lang="en-US" altLang="en-US" sz="2800" dirty="0">
                <a:solidFill>
                  <a:srgbClr val="0070C0"/>
                </a:solidFill>
                <a:latin typeface="Arial" panose="020B0604020202020204" pitchFamily="34" charset="0"/>
                <a:cs typeface="Arial" panose="020B0604020202020204" pitchFamily="34" charset="0"/>
              </a:rPr>
            </a:br>
            <a:br>
              <a:rPr lang="en-US" altLang="en-US" sz="2800" b="0" dirty="0">
                <a:solidFill>
                  <a:srgbClr val="0070C0"/>
                </a:solidFill>
                <a:latin typeface="Arial" panose="020B0604020202020204" pitchFamily="34" charset="0"/>
                <a:cs typeface="Arial" panose="020B0604020202020204" pitchFamily="34" charset="0"/>
              </a:rPr>
            </a:br>
            <a:endParaRPr lang="en-US" altLang="en-US" sz="2800" dirty="0">
              <a:solidFill>
                <a:schemeClr val="tx1"/>
              </a:solidFill>
              <a:latin typeface="Arial" panose="020B0604020202020204" pitchFamily="34" charset="0"/>
              <a:cs typeface="Arial" panose="020B0604020202020204" pitchFamily="34" charset="0"/>
            </a:endParaRPr>
          </a:p>
        </p:txBody>
      </p:sp>
      <p:sp>
        <p:nvSpPr>
          <p:cNvPr id="95236" name="Rectangle 1">
            <a:extLst>
              <a:ext uri="{FF2B5EF4-FFF2-40B4-BE49-F238E27FC236}">
                <a16:creationId xmlns:a16="http://schemas.microsoft.com/office/drawing/2014/main" id="{7F1D25C4-5687-4AC8-94A6-C5BE58FD9417}"/>
              </a:ext>
            </a:extLst>
          </p:cNvPr>
          <p:cNvSpPr>
            <a:spLocks noChangeArrowheads="1"/>
          </p:cNvSpPr>
          <p:nvPr/>
        </p:nvSpPr>
        <p:spPr bwMode="auto">
          <a:xfrm>
            <a:off x="1263253" y="4575302"/>
            <a:ext cx="661749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a:t>Nevada Health Center</a:t>
            </a:r>
          </a:p>
          <a:p>
            <a:pPr algn="ctr">
              <a:spcBef>
                <a:spcPct val="0"/>
              </a:spcBef>
              <a:buFontTx/>
              <a:buNone/>
            </a:pPr>
            <a:r>
              <a:rPr lang="en-US" altLang="en-US" dirty="0"/>
              <a:t>August 2020</a:t>
            </a:r>
          </a:p>
          <a:p>
            <a:pPr algn="ctr">
              <a:spcBef>
                <a:spcPct val="0"/>
              </a:spcBef>
              <a:buFontTx/>
              <a:buNone/>
            </a:pPr>
            <a:endParaRPr lang="en-US" altLang="en-US" sz="1800" dirty="0"/>
          </a:p>
        </p:txBody>
      </p:sp>
    </p:spTree>
    <p:extLst>
      <p:ext uri="{BB962C8B-B14F-4D97-AF65-F5344CB8AC3E}">
        <p14:creationId xmlns:p14="http://schemas.microsoft.com/office/powerpoint/2010/main" val="266400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773FF-772D-41BC-A1B1-388BDD80943B}"/>
              </a:ext>
            </a:extLst>
          </p:cNvPr>
          <p:cNvPicPr>
            <a:picLocks noChangeAspect="1"/>
          </p:cNvPicPr>
          <p:nvPr/>
        </p:nvPicPr>
        <p:blipFill>
          <a:blip r:embed="rId2"/>
          <a:stretch>
            <a:fillRect/>
          </a:stretch>
        </p:blipFill>
        <p:spPr>
          <a:xfrm>
            <a:off x="2270868" y="967096"/>
            <a:ext cx="3821323" cy="4923808"/>
          </a:xfrm>
          <a:prstGeom prst="rect">
            <a:avLst/>
          </a:prstGeom>
        </p:spPr>
      </p:pic>
      <p:sp>
        <p:nvSpPr>
          <p:cNvPr id="4" name="TextBox 3">
            <a:extLst>
              <a:ext uri="{FF2B5EF4-FFF2-40B4-BE49-F238E27FC236}">
                <a16:creationId xmlns:a16="http://schemas.microsoft.com/office/drawing/2014/main" id="{29108450-B98F-4426-8CF7-6C51C8759D40}"/>
              </a:ext>
            </a:extLst>
          </p:cNvPr>
          <p:cNvSpPr txBox="1"/>
          <p:nvPr/>
        </p:nvSpPr>
        <p:spPr>
          <a:xfrm flipH="1">
            <a:off x="76309" y="3025043"/>
            <a:ext cx="2194559" cy="830997"/>
          </a:xfrm>
          <a:prstGeom prst="rect">
            <a:avLst/>
          </a:prstGeom>
          <a:noFill/>
        </p:spPr>
        <p:txBody>
          <a:bodyPr wrap="square" rtlCol="0">
            <a:spAutoFit/>
          </a:bodyPr>
          <a:lstStyle/>
          <a:p>
            <a:pPr algn="ctr" defTabSz="342900" eaLnBrk="1" fontAlgn="auto" hangingPunct="1">
              <a:spcBef>
                <a:spcPts val="0"/>
              </a:spcBef>
              <a:spcAft>
                <a:spcPts val="0"/>
              </a:spcAft>
            </a:pPr>
            <a:r>
              <a:rPr lang="en-US" sz="2400" b="1" dirty="0">
                <a:solidFill>
                  <a:prstClr val="black"/>
                </a:solidFill>
                <a:latin typeface="Trebuchet MS" panose="020B0603020202020204"/>
                <a:ea typeface="+mn-ea"/>
              </a:rPr>
              <a:t>Screening Tools: </a:t>
            </a:r>
            <a:r>
              <a:rPr lang="en-US" sz="2400" b="1" dirty="0" err="1">
                <a:solidFill>
                  <a:prstClr val="black"/>
                </a:solidFill>
                <a:latin typeface="Trebuchet MS" panose="020B0603020202020204"/>
                <a:ea typeface="+mn-ea"/>
              </a:rPr>
              <a:t>DAST</a:t>
            </a:r>
            <a:endParaRPr lang="en-US" sz="2400" b="1" dirty="0">
              <a:solidFill>
                <a:prstClr val="black"/>
              </a:solidFill>
              <a:latin typeface="Trebuchet MS" panose="020B0603020202020204"/>
              <a:ea typeface="+mn-ea"/>
            </a:endParaRPr>
          </a:p>
        </p:txBody>
      </p:sp>
    </p:spTree>
    <p:extLst>
      <p:ext uri="{BB962C8B-B14F-4D97-AF65-F5344CB8AC3E}">
        <p14:creationId xmlns:p14="http://schemas.microsoft.com/office/powerpoint/2010/main" val="117089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BFC62-FCAE-431B-AA51-27EE46B6CF90}"/>
              </a:ext>
            </a:extLst>
          </p:cNvPr>
          <p:cNvPicPr>
            <a:picLocks noChangeAspect="1"/>
          </p:cNvPicPr>
          <p:nvPr/>
        </p:nvPicPr>
        <p:blipFill>
          <a:blip r:embed="rId2"/>
          <a:stretch>
            <a:fillRect/>
          </a:stretch>
        </p:blipFill>
        <p:spPr>
          <a:xfrm>
            <a:off x="2514600" y="1052735"/>
            <a:ext cx="3631883" cy="4752531"/>
          </a:xfrm>
          <a:prstGeom prst="rect">
            <a:avLst/>
          </a:prstGeom>
        </p:spPr>
      </p:pic>
    </p:spTree>
    <p:extLst>
      <p:ext uri="{BB962C8B-B14F-4D97-AF65-F5344CB8AC3E}">
        <p14:creationId xmlns:p14="http://schemas.microsoft.com/office/powerpoint/2010/main" val="70937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29" name="Straight Connector 28">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id="{4E94B064-29B3-4461-B05B-5574AC201BF3}"/>
              </a:ext>
            </a:extLst>
          </p:cNvPr>
          <p:cNvSpPr txBox="1"/>
          <p:nvPr/>
        </p:nvSpPr>
        <p:spPr>
          <a:xfrm>
            <a:off x="885703" y="1150222"/>
            <a:ext cx="6216026" cy="821294"/>
          </a:xfrm>
          <a:prstGeom prst="rect">
            <a:avLst/>
          </a:prstGeom>
        </p:spPr>
        <p:txBody>
          <a:bodyPr vert="horz" lIns="68580" tIns="34290" rIns="68580" bIns="34290" rtlCol="0" anchor="b">
            <a:normAutofit/>
          </a:bodyPr>
          <a:lstStyle/>
          <a:p>
            <a:pPr algn="ctr" defTabSz="342900" eaLnBrk="1" fontAlgn="auto" hangingPunct="1">
              <a:lnSpc>
                <a:spcPct val="90000"/>
              </a:lnSpc>
              <a:spcAft>
                <a:spcPts val="450"/>
              </a:spcAft>
            </a:pPr>
            <a:r>
              <a:rPr lang="en-US" sz="2550" b="1" dirty="0">
                <a:solidFill>
                  <a:prstClr val="black"/>
                </a:solidFill>
                <a:latin typeface="Trebuchet MS" panose="020B0603020202020204"/>
                <a:ea typeface="+mn-ea"/>
              </a:rPr>
              <a:t>Annual </a:t>
            </a:r>
            <a:r>
              <a:rPr lang="en-US" sz="2550" b="1" dirty="0" err="1">
                <a:solidFill>
                  <a:prstClr val="black"/>
                </a:solidFill>
                <a:latin typeface="Trebuchet MS" panose="020B0603020202020204"/>
                <a:ea typeface="+mn-ea"/>
              </a:rPr>
              <a:t>SBIRT</a:t>
            </a:r>
            <a:r>
              <a:rPr lang="en-US" sz="2550" b="1" dirty="0">
                <a:solidFill>
                  <a:prstClr val="black"/>
                </a:solidFill>
                <a:latin typeface="Trebuchet MS" panose="020B0603020202020204"/>
                <a:ea typeface="+mn-ea"/>
              </a:rPr>
              <a:t> Questionnaire: Prescreen, AUDIT, and </a:t>
            </a:r>
            <a:r>
              <a:rPr lang="en-US" sz="2550" b="1" dirty="0" err="1">
                <a:solidFill>
                  <a:prstClr val="black"/>
                </a:solidFill>
                <a:latin typeface="Trebuchet MS" panose="020B0603020202020204"/>
                <a:ea typeface="+mn-ea"/>
              </a:rPr>
              <a:t>DAST</a:t>
            </a:r>
            <a:r>
              <a:rPr lang="en-US" sz="2550" b="1" dirty="0">
                <a:solidFill>
                  <a:prstClr val="black"/>
                </a:solidFill>
                <a:latin typeface="Trebuchet MS" panose="020B0603020202020204"/>
                <a:ea typeface="+mn-ea"/>
              </a:rPr>
              <a:t> combined on one form </a:t>
            </a:r>
          </a:p>
        </p:txBody>
      </p:sp>
      <p:pic>
        <p:nvPicPr>
          <p:cNvPr id="5" name="Picture 4" descr="A screenshot of a cell phone&#10;&#10;Description automatically generated">
            <a:extLst>
              <a:ext uri="{FF2B5EF4-FFF2-40B4-BE49-F238E27FC236}">
                <a16:creationId xmlns:a16="http://schemas.microsoft.com/office/drawing/2014/main" id="{2EE2C6F8-FCBE-4F93-8C0C-5AD5CA5DA121}"/>
              </a:ext>
            </a:extLst>
          </p:cNvPr>
          <p:cNvPicPr>
            <a:picLocks noChangeAspect="1"/>
          </p:cNvPicPr>
          <p:nvPr/>
        </p:nvPicPr>
        <p:blipFill>
          <a:blip r:embed="rId2"/>
          <a:stretch>
            <a:fillRect/>
          </a:stretch>
        </p:blipFill>
        <p:spPr>
          <a:xfrm>
            <a:off x="961051" y="2385338"/>
            <a:ext cx="2689256" cy="3136160"/>
          </a:xfrm>
          <a:prstGeom prst="rect">
            <a:avLst/>
          </a:prstGeom>
        </p:spPr>
      </p:pic>
      <p:pic>
        <p:nvPicPr>
          <p:cNvPr id="22" name="Picture 21">
            <a:extLst>
              <a:ext uri="{FF2B5EF4-FFF2-40B4-BE49-F238E27FC236}">
                <a16:creationId xmlns:a16="http://schemas.microsoft.com/office/drawing/2014/main" id="{36F70D1A-B9FE-4BA0-B61D-A6FCF3B9BA8F}"/>
              </a:ext>
            </a:extLst>
          </p:cNvPr>
          <p:cNvPicPr>
            <a:picLocks noChangeAspect="1"/>
          </p:cNvPicPr>
          <p:nvPr/>
        </p:nvPicPr>
        <p:blipFill>
          <a:blip r:embed="rId3"/>
          <a:stretch>
            <a:fillRect/>
          </a:stretch>
        </p:blipFill>
        <p:spPr>
          <a:xfrm>
            <a:off x="4054802" y="2539177"/>
            <a:ext cx="3223173" cy="2982321"/>
          </a:xfrm>
          <a:prstGeom prst="rect">
            <a:avLst/>
          </a:prstGeom>
        </p:spPr>
      </p:pic>
    </p:spTree>
    <p:extLst>
      <p:ext uri="{BB962C8B-B14F-4D97-AF65-F5344CB8AC3E}">
        <p14:creationId xmlns:p14="http://schemas.microsoft.com/office/powerpoint/2010/main" val="1272649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29" name="Straight Connector 28">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id="{4E94B064-29B3-4461-B05B-5574AC201BF3}"/>
              </a:ext>
            </a:extLst>
          </p:cNvPr>
          <p:cNvSpPr txBox="1"/>
          <p:nvPr/>
        </p:nvSpPr>
        <p:spPr>
          <a:xfrm>
            <a:off x="929172" y="2728356"/>
            <a:ext cx="6216026" cy="821294"/>
          </a:xfrm>
          <a:prstGeom prst="rect">
            <a:avLst/>
          </a:prstGeom>
        </p:spPr>
        <p:txBody>
          <a:bodyPr vert="horz" lIns="68580" tIns="34290" rIns="68580" bIns="34290" rtlCol="0" anchor="b">
            <a:normAutofit/>
          </a:bodyPr>
          <a:lstStyle/>
          <a:p>
            <a:pPr algn="ctr" defTabSz="342900" eaLnBrk="1" fontAlgn="auto" hangingPunct="1">
              <a:lnSpc>
                <a:spcPct val="90000"/>
              </a:lnSpc>
              <a:spcAft>
                <a:spcPts val="450"/>
              </a:spcAft>
            </a:pPr>
            <a:r>
              <a:rPr lang="en-US" sz="2550" b="1" dirty="0">
                <a:solidFill>
                  <a:prstClr val="black"/>
                </a:solidFill>
                <a:latin typeface="Trebuchet MS" panose="020B0603020202020204"/>
                <a:ea typeface="+mn-ea"/>
              </a:rPr>
              <a:t>Questions, Comments, Discussion</a:t>
            </a:r>
          </a:p>
        </p:txBody>
      </p:sp>
    </p:spTree>
    <p:extLst>
      <p:ext uri="{BB962C8B-B14F-4D97-AF65-F5344CB8AC3E}">
        <p14:creationId xmlns:p14="http://schemas.microsoft.com/office/powerpoint/2010/main" val="369987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D0CF42-013A-45F7-8B9F-35E49C5F328F}"/>
              </a:ext>
            </a:extLst>
          </p:cNvPr>
          <p:cNvSpPr>
            <a:spLocks noGrp="1"/>
          </p:cNvSpPr>
          <p:nvPr>
            <p:ph type="title"/>
          </p:nvPr>
        </p:nvSpPr>
        <p:spPr>
          <a:xfrm>
            <a:off x="473669" y="138500"/>
            <a:ext cx="2041678" cy="663010"/>
          </a:xfrm>
        </p:spPr>
        <p:txBody>
          <a:bodyPr vert="horz" lIns="68580" tIns="34290" rIns="68580" bIns="34290" rtlCol="0" anchor="ctr">
            <a:normAutofit/>
          </a:bodyPr>
          <a:lstStyle/>
          <a:p>
            <a:r>
              <a:rPr lang="en-US" b="1" dirty="0">
                <a:solidFill>
                  <a:schemeClr val="tx1"/>
                </a:solidFill>
              </a:rPr>
              <a:t>Now What? </a:t>
            </a:r>
          </a:p>
        </p:txBody>
      </p:sp>
      <p:sp>
        <p:nvSpPr>
          <p:cNvPr id="6" name="TextBox 5">
            <a:extLst>
              <a:ext uri="{FF2B5EF4-FFF2-40B4-BE49-F238E27FC236}">
                <a16:creationId xmlns:a16="http://schemas.microsoft.com/office/drawing/2014/main" id="{02F9B934-0988-4907-94AE-3A8F8CA76837}"/>
              </a:ext>
            </a:extLst>
          </p:cNvPr>
          <p:cNvSpPr txBox="1"/>
          <p:nvPr/>
        </p:nvSpPr>
        <p:spPr>
          <a:xfrm>
            <a:off x="541867" y="1016001"/>
            <a:ext cx="8060266" cy="5793810"/>
          </a:xfrm>
          <a:prstGeom prst="rect">
            <a:avLst/>
          </a:prstGeom>
        </p:spPr>
        <p:txBody>
          <a:bodyPr vert="horz" lIns="68580" tIns="34290" rIns="68580" bIns="34290" rtlCol="0">
            <a:normAutofit fontScale="77500" lnSpcReduction="20000"/>
          </a:bodyPr>
          <a:lstStyle/>
          <a:p>
            <a:pPr marL="342900"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b="1" dirty="0">
                <a:solidFill>
                  <a:prstClr val="black">
                    <a:lumMod val="75000"/>
                    <a:lumOff val="25000"/>
                  </a:prstClr>
                </a:solidFill>
                <a:latin typeface="Trebuchet MS" panose="020B0603020202020204"/>
                <a:ea typeface="+mn-ea"/>
              </a:rPr>
              <a:t>Chart Prep</a:t>
            </a: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Identify patients who need to complete </a:t>
            </a:r>
            <a:r>
              <a:rPr lang="en-US" sz="2200" dirty="0" err="1">
                <a:solidFill>
                  <a:prstClr val="black">
                    <a:lumMod val="75000"/>
                    <a:lumOff val="25000"/>
                  </a:prstClr>
                </a:solidFill>
                <a:latin typeface="Trebuchet MS" panose="020B0603020202020204"/>
                <a:ea typeface="+mn-ea"/>
              </a:rPr>
              <a:t>SBIRT</a:t>
            </a:r>
            <a:r>
              <a:rPr lang="en-US" sz="2200" dirty="0">
                <a:solidFill>
                  <a:prstClr val="black">
                    <a:lumMod val="75000"/>
                    <a:lumOff val="25000"/>
                  </a:prstClr>
                </a:solidFill>
                <a:latin typeface="Trebuchet MS" panose="020B0603020202020204"/>
                <a:ea typeface="+mn-ea"/>
              </a:rPr>
              <a:t> screening </a:t>
            </a:r>
          </a:p>
          <a:p>
            <a:pPr marL="1028700" lvl="2"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Adults 18 years and older</a:t>
            </a:r>
          </a:p>
          <a:p>
            <a:pPr marL="1028700" lvl="2"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New patients</a:t>
            </a:r>
          </a:p>
          <a:p>
            <a:pPr marL="1028700" lvl="2"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Screenings completed every 12 months</a:t>
            </a:r>
          </a:p>
          <a:p>
            <a:pPr marL="685800" lvl="2" defTabSz="342900" eaLnBrk="1" fontAlgn="auto" hangingPunct="1">
              <a:lnSpc>
                <a:spcPct val="90000"/>
              </a:lnSpc>
              <a:spcBef>
                <a:spcPts val="750"/>
              </a:spcBef>
              <a:spcAft>
                <a:spcPts val="0"/>
              </a:spcAft>
              <a:buClr>
                <a:srgbClr val="4F81BD"/>
              </a:buClr>
              <a:buSzPct val="80000"/>
            </a:pPr>
            <a:endParaRPr lang="en-US" sz="2200" dirty="0">
              <a:solidFill>
                <a:prstClr val="black">
                  <a:lumMod val="75000"/>
                  <a:lumOff val="25000"/>
                </a:prstClr>
              </a:solidFill>
              <a:latin typeface="Trebuchet MS" panose="020B0603020202020204"/>
              <a:ea typeface="+mn-ea"/>
            </a:endParaRPr>
          </a:p>
          <a:p>
            <a:pPr marL="342900"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b="1" dirty="0">
                <a:solidFill>
                  <a:prstClr val="black">
                    <a:lumMod val="75000"/>
                    <a:lumOff val="25000"/>
                  </a:prstClr>
                </a:solidFill>
                <a:latin typeface="Trebuchet MS" panose="020B0603020202020204"/>
                <a:ea typeface="+mn-ea"/>
              </a:rPr>
              <a:t>Pre-screen (Electronic or Paper Copy)</a:t>
            </a: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2 questions to identify risk</a:t>
            </a:r>
          </a:p>
          <a:p>
            <a:pPr marL="342900" lvl="1" defTabSz="342900" eaLnBrk="1" fontAlgn="auto" hangingPunct="1">
              <a:lnSpc>
                <a:spcPct val="90000"/>
              </a:lnSpc>
              <a:spcBef>
                <a:spcPts val="750"/>
              </a:spcBef>
              <a:spcAft>
                <a:spcPts val="0"/>
              </a:spcAft>
              <a:buClr>
                <a:srgbClr val="4F81BD"/>
              </a:buClr>
              <a:buSzPct val="80000"/>
            </a:pPr>
            <a:endParaRPr lang="en-US" sz="2200" dirty="0">
              <a:solidFill>
                <a:prstClr val="black">
                  <a:lumMod val="75000"/>
                  <a:lumOff val="25000"/>
                </a:prstClr>
              </a:solidFill>
              <a:latin typeface="Trebuchet MS" panose="020B0603020202020204"/>
              <a:ea typeface="+mn-ea"/>
            </a:endParaRPr>
          </a:p>
          <a:p>
            <a:pPr marL="342900"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b="1" dirty="0">
                <a:solidFill>
                  <a:prstClr val="black">
                    <a:lumMod val="75000"/>
                    <a:lumOff val="25000"/>
                  </a:prstClr>
                </a:solidFill>
                <a:latin typeface="Trebuchet MS" panose="020B0603020202020204"/>
                <a:ea typeface="+mn-ea"/>
              </a:rPr>
              <a:t>AUDIT/</a:t>
            </a:r>
            <a:r>
              <a:rPr lang="en-US" sz="2200" b="1" dirty="0" err="1">
                <a:solidFill>
                  <a:prstClr val="black">
                    <a:lumMod val="75000"/>
                    <a:lumOff val="25000"/>
                  </a:prstClr>
                </a:solidFill>
                <a:latin typeface="Trebuchet MS" panose="020B0603020202020204"/>
                <a:ea typeface="+mn-ea"/>
              </a:rPr>
              <a:t>DAST</a:t>
            </a:r>
            <a:r>
              <a:rPr lang="en-US" sz="2200" b="1" dirty="0">
                <a:solidFill>
                  <a:prstClr val="black">
                    <a:lumMod val="75000"/>
                    <a:lumOff val="25000"/>
                  </a:prstClr>
                </a:solidFill>
                <a:latin typeface="Trebuchet MS" panose="020B0603020202020204"/>
                <a:ea typeface="+mn-ea"/>
              </a:rPr>
              <a:t> (Electronic or Paper Copy)</a:t>
            </a: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Alcohol Use Disorders Identification Test</a:t>
            </a:r>
          </a:p>
          <a:p>
            <a:pPr marL="1028700" lvl="2"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10 questions to assess alcohol use in more detail</a:t>
            </a: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Drug Abuse Screening Test</a:t>
            </a:r>
          </a:p>
          <a:p>
            <a:pPr marL="1028700" lvl="2"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10 questions to assess drug use in more detail</a:t>
            </a:r>
          </a:p>
          <a:p>
            <a:pPr marL="685800" lvl="2" defTabSz="342900" eaLnBrk="1" fontAlgn="auto" hangingPunct="1">
              <a:lnSpc>
                <a:spcPct val="90000"/>
              </a:lnSpc>
              <a:spcBef>
                <a:spcPts val="750"/>
              </a:spcBef>
              <a:spcAft>
                <a:spcPts val="0"/>
              </a:spcAft>
              <a:buClr>
                <a:srgbClr val="4F81BD"/>
              </a:buClr>
              <a:buSzPct val="80000"/>
            </a:pPr>
            <a:endParaRPr lang="en-US" sz="2200" dirty="0">
              <a:solidFill>
                <a:prstClr val="black">
                  <a:lumMod val="75000"/>
                  <a:lumOff val="25000"/>
                </a:prstClr>
              </a:solidFill>
              <a:latin typeface="Trebuchet MS" panose="020B0603020202020204"/>
              <a:ea typeface="+mn-ea"/>
            </a:endParaRPr>
          </a:p>
          <a:p>
            <a:pPr marL="342900"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b="1" dirty="0">
                <a:solidFill>
                  <a:prstClr val="black">
                    <a:lumMod val="75000"/>
                    <a:lumOff val="25000"/>
                  </a:prstClr>
                </a:solidFill>
                <a:latin typeface="Trebuchet MS" panose="020B0603020202020204"/>
                <a:ea typeface="+mn-ea"/>
              </a:rPr>
              <a:t>Recommendations</a:t>
            </a: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Encouragement and praise</a:t>
            </a: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Brief Intervention</a:t>
            </a: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Brief Treatment</a:t>
            </a: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r>
              <a:rPr lang="en-US" sz="2200" dirty="0">
                <a:solidFill>
                  <a:prstClr val="black">
                    <a:lumMod val="75000"/>
                    <a:lumOff val="25000"/>
                  </a:prstClr>
                </a:solidFill>
                <a:latin typeface="Trebuchet MS" panose="020B0603020202020204"/>
                <a:ea typeface="+mn-ea"/>
              </a:rPr>
              <a:t>Referral to Treatment</a:t>
            </a:r>
          </a:p>
          <a:p>
            <a:pPr marL="342900" indent="-342900" defTabSz="342900" eaLnBrk="1" fontAlgn="auto" hangingPunct="1">
              <a:lnSpc>
                <a:spcPct val="90000"/>
              </a:lnSpc>
              <a:spcBef>
                <a:spcPts val="750"/>
              </a:spcBef>
              <a:spcAft>
                <a:spcPts val="0"/>
              </a:spcAft>
              <a:buClr>
                <a:srgbClr val="4F81BD"/>
              </a:buClr>
              <a:buSzPct val="80000"/>
              <a:buFont typeface="Wingdings 3" charset="2"/>
              <a:buChar char=""/>
            </a:pPr>
            <a:endParaRPr lang="en-US" sz="2200" b="1" dirty="0">
              <a:solidFill>
                <a:prstClr val="black">
                  <a:lumMod val="75000"/>
                  <a:lumOff val="25000"/>
                </a:prstClr>
              </a:solidFill>
              <a:latin typeface="Trebuchet MS" panose="020B0603020202020204"/>
              <a:ea typeface="+mn-ea"/>
            </a:endParaRPr>
          </a:p>
          <a:p>
            <a:pPr marL="685800" lvl="1" indent="-342900" defTabSz="342900" eaLnBrk="1" fontAlgn="auto" hangingPunct="1">
              <a:lnSpc>
                <a:spcPct val="90000"/>
              </a:lnSpc>
              <a:spcBef>
                <a:spcPts val="750"/>
              </a:spcBef>
              <a:spcAft>
                <a:spcPts val="0"/>
              </a:spcAft>
              <a:buClr>
                <a:srgbClr val="4F81BD"/>
              </a:buClr>
              <a:buSzPct val="80000"/>
              <a:buFont typeface="Wingdings 3" charset="2"/>
              <a:buChar char=""/>
            </a:pPr>
            <a:endParaRPr lang="en-US" sz="750" b="1" dirty="0">
              <a:solidFill>
                <a:prstClr val="black">
                  <a:lumMod val="75000"/>
                  <a:lumOff val="25000"/>
                </a:prstClr>
              </a:solidFill>
              <a:latin typeface="Trebuchet MS" panose="020B0603020202020204"/>
              <a:ea typeface="+mn-ea"/>
            </a:endParaRPr>
          </a:p>
        </p:txBody>
      </p:sp>
    </p:spTree>
    <p:extLst>
      <p:ext uri="{BB962C8B-B14F-4D97-AF65-F5344CB8AC3E}">
        <p14:creationId xmlns:p14="http://schemas.microsoft.com/office/powerpoint/2010/main" val="409713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75" name="Straight Connector 7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screenshot of a cell phone&#10;&#10;Description automatically generated">
            <a:extLst>
              <a:ext uri="{FF2B5EF4-FFF2-40B4-BE49-F238E27FC236}">
                <a16:creationId xmlns:a16="http://schemas.microsoft.com/office/drawing/2014/main" id="{3C69F989-D6E0-4E89-A14B-53826B11836F}"/>
              </a:ext>
            </a:extLst>
          </p:cNvPr>
          <p:cNvPicPr/>
          <p:nvPr/>
        </p:nvPicPr>
        <p:blipFill>
          <a:blip r:embed="rId3"/>
          <a:stretch>
            <a:fillRect/>
          </a:stretch>
        </p:blipFill>
        <p:spPr>
          <a:xfrm>
            <a:off x="738874" y="1548442"/>
            <a:ext cx="6259621" cy="4245865"/>
          </a:xfrm>
          <a:prstGeom prst="rect">
            <a:avLst/>
          </a:prstGeom>
        </p:spPr>
      </p:pic>
      <p:sp>
        <p:nvSpPr>
          <p:cNvPr id="2" name="TextBox 1">
            <a:extLst>
              <a:ext uri="{FF2B5EF4-FFF2-40B4-BE49-F238E27FC236}">
                <a16:creationId xmlns:a16="http://schemas.microsoft.com/office/drawing/2014/main" id="{A60EDE41-3E1D-4760-AE2D-004199B54ADB}"/>
              </a:ext>
            </a:extLst>
          </p:cNvPr>
          <p:cNvSpPr txBox="1"/>
          <p:nvPr/>
        </p:nvSpPr>
        <p:spPr>
          <a:xfrm>
            <a:off x="1538214" y="1063694"/>
            <a:ext cx="4665060" cy="507831"/>
          </a:xfrm>
          <a:prstGeom prst="rect">
            <a:avLst/>
          </a:prstGeom>
          <a:noFill/>
        </p:spPr>
        <p:txBody>
          <a:bodyPr wrap="none" rtlCol="0">
            <a:spAutoFit/>
          </a:bodyPr>
          <a:lstStyle/>
          <a:p>
            <a:pPr defTabSz="342900" eaLnBrk="1" fontAlgn="auto" hangingPunct="1">
              <a:spcBef>
                <a:spcPts val="0"/>
              </a:spcBef>
              <a:spcAft>
                <a:spcPts val="0"/>
              </a:spcAft>
            </a:pPr>
            <a:r>
              <a:rPr lang="en-US" sz="2700" b="1" dirty="0">
                <a:solidFill>
                  <a:prstClr val="black"/>
                </a:solidFill>
                <a:latin typeface="Trebuchet MS" panose="020B0603020202020204"/>
                <a:ea typeface="+mn-ea"/>
              </a:rPr>
              <a:t>Data from 2012-2017 (</a:t>
            </a:r>
            <a:r>
              <a:rPr lang="en-US" sz="2700" b="1" dirty="0" err="1">
                <a:solidFill>
                  <a:prstClr val="black"/>
                </a:solidFill>
                <a:latin typeface="Trebuchet MS" panose="020B0603020202020204"/>
                <a:ea typeface="+mn-ea"/>
              </a:rPr>
              <a:t>CHC</a:t>
            </a:r>
            <a:r>
              <a:rPr lang="en-US" sz="2700" b="1" dirty="0">
                <a:solidFill>
                  <a:prstClr val="black"/>
                </a:solidFill>
                <a:latin typeface="Trebuchet MS" panose="020B0603020202020204"/>
                <a:ea typeface="+mn-ea"/>
              </a:rPr>
              <a:t>)</a:t>
            </a:r>
          </a:p>
        </p:txBody>
      </p:sp>
    </p:spTree>
    <p:extLst>
      <p:ext uri="{BB962C8B-B14F-4D97-AF65-F5344CB8AC3E}">
        <p14:creationId xmlns:p14="http://schemas.microsoft.com/office/powerpoint/2010/main" val="141739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29" name="Straight Connector 28">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id="{4E94B064-29B3-4461-B05B-5574AC201BF3}"/>
              </a:ext>
            </a:extLst>
          </p:cNvPr>
          <p:cNvSpPr txBox="1"/>
          <p:nvPr/>
        </p:nvSpPr>
        <p:spPr>
          <a:xfrm>
            <a:off x="929172" y="2728356"/>
            <a:ext cx="6216026" cy="821294"/>
          </a:xfrm>
          <a:prstGeom prst="rect">
            <a:avLst/>
          </a:prstGeom>
        </p:spPr>
        <p:txBody>
          <a:bodyPr vert="horz" lIns="68580" tIns="34290" rIns="68580" bIns="34290" rtlCol="0" anchor="b">
            <a:normAutofit/>
          </a:bodyPr>
          <a:lstStyle/>
          <a:p>
            <a:pPr algn="ctr" defTabSz="342900" eaLnBrk="1" fontAlgn="auto" hangingPunct="1">
              <a:lnSpc>
                <a:spcPct val="90000"/>
              </a:lnSpc>
              <a:spcAft>
                <a:spcPts val="450"/>
              </a:spcAft>
            </a:pPr>
            <a:r>
              <a:rPr lang="en-US" sz="2550" b="1" dirty="0">
                <a:solidFill>
                  <a:prstClr val="black"/>
                </a:solidFill>
                <a:latin typeface="Trebuchet MS" panose="020B0603020202020204"/>
                <a:ea typeface="+mn-ea"/>
              </a:rPr>
              <a:t>Questions, Comments, Discussion</a:t>
            </a:r>
          </a:p>
        </p:txBody>
      </p:sp>
    </p:spTree>
    <p:extLst>
      <p:ext uri="{BB962C8B-B14F-4D97-AF65-F5344CB8AC3E}">
        <p14:creationId xmlns:p14="http://schemas.microsoft.com/office/powerpoint/2010/main" val="183186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F5FD-E05C-4CF5-A3C7-E62C22F22C0D}"/>
              </a:ext>
            </a:extLst>
          </p:cNvPr>
          <p:cNvSpPr>
            <a:spLocks noGrp="1"/>
          </p:cNvSpPr>
          <p:nvPr>
            <p:ph type="title"/>
          </p:nvPr>
        </p:nvSpPr>
        <p:spPr>
          <a:xfrm>
            <a:off x="312365" y="1475998"/>
            <a:ext cx="6447501" cy="485606"/>
          </a:xfrm>
        </p:spPr>
        <p:txBody>
          <a:bodyPr>
            <a:normAutofit fontScale="90000"/>
          </a:bodyPr>
          <a:lstStyle/>
          <a:p>
            <a:r>
              <a:rPr lang="en-US" b="1" dirty="0">
                <a:solidFill>
                  <a:schemeClr val="tx1"/>
                </a:solidFill>
              </a:rPr>
              <a:t>Workflow #1 (Paper Copy)</a:t>
            </a:r>
          </a:p>
        </p:txBody>
      </p:sp>
      <p:sp>
        <p:nvSpPr>
          <p:cNvPr id="27" name="Rectangle: Rounded Corners 26">
            <a:extLst>
              <a:ext uri="{FF2B5EF4-FFF2-40B4-BE49-F238E27FC236}">
                <a16:creationId xmlns:a16="http://schemas.microsoft.com/office/drawing/2014/main" id="{EAB414D2-39F8-4379-BEC6-D7D99D625423}"/>
              </a:ext>
            </a:extLst>
          </p:cNvPr>
          <p:cNvSpPr/>
          <p:nvPr/>
        </p:nvSpPr>
        <p:spPr>
          <a:xfrm>
            <a:off x="3533150" y="2325426"/>
            <a:ext cx="871175" cy="840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Negative</a:t>
            </a:r>
          </a:p>
        </p:txBody>
      </p:sp>
      <p:sp>
        <p:nvSpPr>
          <p:cNvPr id="37" name="Rectangle: Rounded Corners 36">
            <a:extLst>
              <a:ext uri="{FF2B5EF4-FFF2-40B4-BE49-F238E27FC236}">
                <a16:creationId xmlns:a16="http://schemas.microsoft.com/office/drawing/2014/main" id="{7B9BB4BF-2E56-451B-848D-E5D097306142}"/>
              </a:ext>
            </a:extLst>
          </p:cNvPr>
          <p:cNvSpPr/>
          <p:nvPr/>
        </p:nvSpPr>
        <p:spPr>
          <a:xfrm>
            <a:off x="5151490" y="2144654"/>
            <a:ext cx="1331988" cy="120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err="1">
                <a:solidFill>
                  <a:prstClr val="white"/>
                </a:solidFill>
                <a:latin typeface="Trebuchet MS" panose="020B0603020202020204"/>
              </a:rPr>
              <a:t>SBIRT</a:t>
            </a:r>
            <a:r>
              <a:rPr lang="en-US" sz="1200" dirty="0">
                <a:solidFill>
                  <a:prstClr val="white"/>
                </a:solidFill>
                <a:latin typeface="Trebuchet MS" panose="020B0603020202020204"/>
              </a:rPr>
              <a:t> Date documented in medical record and form scanned into chart</a:t>
            </a:r>
          </a:p>
        </p:txBody>
      </p:sp>
      <p:sp>
        <p:nvSpPr>
          <p:cNvPr id="38" name="Rectangle: Rounded Corners 37">
            <a:extLst>
              <a:ext uri="{FF2B5EF4-FFF2-40B4-BE49-F238E27FC236}">
                <a16:creationId xmlns:a16="http://schemas.microsoft.com/office/drawing/2014/main" id="{EA1462C5-468D-4E1E-942A-737BDAC11F70}"/>
              </a:ext>
            </a:extLst>
          </p:cNvPr>
          <p:cNvSpPr/>
          <p:nvPr/>
        </p:nvSpPr>
        <p:spPr>
          <a:xfrm>
            <a:off x="3560341" y="3724933"/>
            <a:ext cx="871175" cy="840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Positive</a:t>
            </a:r>
          </a:p>
        </p:txBody>
      </p:sp>
      <p:sp>
        <p:nvSpPr>
          <p:cNvPr id="40" name="Rectangle: Rounded Corners 39">
            <a:extLst>
              <a:ext uri="{FF2B5EF4-FFF2-40B4-BE49-F238E27FC236}">
                <a16:creationId xmlns:a16="http://schemas.microsoft.com/office/drawing/2014/main" id="{9AB5E880-4583-43F2-853C-42C0DEB2F935}"/>
              </a:ext>
            </a:extLst>
          </p:cNvPr>
          <p:cNvSpPr/>
          <p:nvPr/>
        </p:nvSpPr>
        <p:spPr>
          <a:xfrm>
            <a:off x="5202230" y="3569887"/>
            <a:ext cx="1331988" cy="120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Nursing contacts member of Behavioral Health Team</a:t>
            </a:r>
          </a:p>
        </p:txBody>
      </p:sp>
      <p:sp>
        <p:nvSpPr>
          <p:cNvPr id="42" name="Rectangle: Rounded Corners 41">
            <a:extLst>
              <a:ext uri="{FF2B5EF4-FFF2-40B4-BE49-F238E27FC236}">
                <a16:creationId xmlns:a16="http://schemas.microsoft.com/office/drawing/2014/main" id="{A2C29D9C-5849-47DB-B5BB-1B7993B2BD55}"/>
              </a:ext>
            </a:extLst>
          </p:cNvPr>
          <p:cNvSpPr/>
          <p:nvPr/>
        </p:nvSpPr>
        <p:spPr>
          <a:xfrm>
            <a:off x="165186" y="2432975"/>
            <a:ext cx="1219941" cy="1663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Identify patients needing </a:t>
            </a:r>
            <a:r>
              <a:rPr lang="en-US" sz="1200" dirty="0" err="1">
                <a:solidFill>
                  <a:prstClr val="white"/>
                </a:solidFill>
                <a:latin typeface="Trebuchet MS" panose="020B0603020202020204"/>
              </a:rPr>
              <a:t>SBIRT</a:t>
            </a:r>
            <a:r>
              <a:rPr lang="en-US" sz="1200" dirty="0">
                <a:solidFill>
                  <a:prstClr val="white"/>
                </a:solidFill>
                <a:latin typeface="Trebuchet MS" panose="020B0603020202020204"/>
              </a:rPr>
              <a:t> screen (Front Desk, Nursing Staff, Behavioral Health Team)</a:t>
            </a:r>
          </a:p>
        </p:txBody>
      </p:sp>
      <p:sp>
        <p:nvSpPr>
          <p:cNvPr id="44" name="Rectangle: Rounded Corners 43">
            <a:extLst>
              <a:ext uri="{FF2B5EF4-FFF2-40B4-BE49-F238E27FC236}">
                <a16:creationId xmlns:a16="http://schemas.microsoft.com/office/drawing/2014/main" id="{5931A72B-FFA9-478B-B17A-7FFE1DABBCA3}"/>
              </a:ext>
            </a:extLst>
          </p:cNvPr>
          <p:cNvSpPr/>
          <p:nvPr/>
        </p:nvSpPr>
        <p:spPr>
          <a:xfrm>
            <a:off x="1760616" y="2464297"/>
            <a:ext cx="1135393" cy="1890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Nursing staff completes Pre-screen with patient</a:t>
            </a:r>
          </a:p>
        </p:txBody>
      </p:sp>
      <p:sp>
        <p:nvSpPr>
          <p:cNvPr id="46" name="Rectangle: Rounded Corners 45">
            <a:extLst>
              <a:ext uri="{FF2B5EF4-FFF2-40B4-BE49-F238E27FC236}">
                <a16:creationId xmlns:a16="http://schemas.microsoft.com/office/drawing/2014/main" id="{0B781730-9486-418D-946A-56A7A1DED43E}"/>
              </a:ext>
            </a:extLst>
          </p:cNvPr>
          <p:cNvSpPr/>
          <p:nvPr/>
        </p:nvSpPr>
        <p:spPr>
          <a:xfrm>
            <a:off x="7065044" y="2878675"/>
            <a:ext cx="1662577" cy="250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Behavioral Health Team Member completes AUDIT and/or </a:t>
            </a:r>
            <a:r>
              <a:rPr lang="en-US" sz="1200" dirty="0" err="1">
                <a:solidFill>
                  <a:prstClr val="white"/>
                </a:solidFill>
                <a:latin typeface="Trebuchet MS" panose="020B0603020202020204"/>
              </a:rPr>
              <a:t>DAST</a:t>
            </a:r>
            <a:r>
              <a:rPr lang="en-US" sz="1200" dirty="0">
                <a:solidFill>
                  <a:prstClr val="white"/>
                </a:solidFill>
                <a:latin typeface="Trebuchet MS" panose="020B0603020202020204"/>
              </a:rPr>
              <a:t>, provides appropriate intervention and makes referral as needed</a:t>
            </a:r>
          </a:p>
        </p:txBody>
      </p:sp>
      <p:sp>
        <p:nvSpPr>
          <p:cNvPr id="29" name="Arrow: Right 28">
            <a:extLst>
              <a:ext uri="{FF2B5EF4-FFF2-40B4-BE49-F238E27FC236}">
                <a16:creationId xmlns:a16="http://schemas.microsoft.com/office/drawing/2014/main" id="{C5B6CFCE-5EDF-4BD5-93C2-408264BDCB5C}"/>
              </a:ext>
            </a:extLst>
          </p:cNvPr>
          <p:cNvSpPr/>
          <p:nvPr/>
        </p:nvSpPr>
        <p:spPr>
          <a:xfrm>
            <a:off x="1405291" y="3127216"/>
            <a:ext cx="366664" cy="301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31" name="Arrow: Right 30">
            <a:extLst>
              <a:ext uri="{FF2B5EF4-FFF2-40B4-BE49-F238E27FC236}">
                <a16:creationId xmlns:a16="http://schemas.microsoft.com/office/drawing/2014/main" id="{DAC3425A-BDFE-4D31-B773-C63C42C76870}"/>
              </a:ext>
            </a:extLst>
          </p:cNvPr>
          <p:cNvSpPr/>
          <p:nvPr/>
        </p:nvSpPr>
        <p:spPr>
          <a:xfrm>
            <a:off x="2928142" y="3963520"/>
            <a:ext cx="619404"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50" name="Arrow: Right 49">
            <a:extLst>
              <a:ext uri="{FF2B5EF4-FFF2-40B4-BE49-F238E27FC236}">
                <a16:creationId xmlns:a16="http://schemas.microsoft.com/office/drawing/2014/main" id="{CB125C6F-2B29-4712-9B0D-7FFC78ACF74A}"/>
              </a:ext>
            </a:extLst>
          </p:cNvPr>
          <p:cNvSpPr/>
          <p:nvPr/>
        </p:nvSpPr>
        <p:spPr>
          <a:xfrm>
            <a:off x="4433734" y="2548304"/>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51" name="Arrow: Right 50">
            <a:extLst>
              <a:ext uri="{FF2B5EF4-FFF2-40B4-BE49-F238E27FC236}">
                <a16:creationId xmlns:a16="http://schemas.microsoft.com/office/drawing/2014/main" id="{745C5803-8192-4A6A-AA31-31F0BEA39242}"/>
              </a:ext>
            </a:extLst>
          </p:cNvPr>
          <p:cNvSpPr/>
          <p:nvPr/>
        </p:nvSpPr>
        <p:spPr>
          <a:xfrm>
            <a:off x="6568509" y="3994649"/>
            <a:ext cx="485105" cy="332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53" name="Arrow: Right 52">
            <a:extLst>
              <a:ext uri="{FF2B5EF4-FFF2-40B4-BE49-F238E27FC236}">
                <a16:creationId xmlns:a16="http://schemas.microsoft.com/office/drawing/2014/main" id="{A4F5F9C5-A03F-47CD-9B53-CE6F2143492F}"/>
              </a:ext>
            </a:extLst>
          </p:cNvPr>
          <p:cNvSpPr/>
          <p:nvPr/>
        </p:nvSpPr>
        <p:spPr>
          <a:xfrm>
            <a:off x="4465843" y="3947159"/>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54" name="Arrow: Right 53">
            <a:extLst>
              <a:ext uri="{FF2B5EF4-FFF2-40B4-BE49-F238E27FC236}">
                <a16:creationId xmlns:a16="http://schemas.microsoft.com/office/drawing/2014/main" id="{9D517F1C-AF03-48B6-9B44-144F7729C03E}"/>
              </a:ext>
            </a:extLst>
          </p:cNvPr>
          <p:cNvSpPr/>
          <p:nvPr/>
        </p:nvSpPr>
        <p:spPr>
          <a:xfrm>
            <a:off x="2924142" y="2564012"/>
            <a:ext cx="619404"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Trebuchet MS" panose="020B0603020202020204"/>
            </a:endParaRPr>
          </a:p>
        </p:txBody>
      </p:sp>
    </p:spTree>
    <p:extLst>
      <p:ext uri="{BB962C8B-B14F-4D97-AF65-F5344CB8AC3E}">
        <p14:creationId xmlns:p14="http://schemas.microsoft.com/office/powerpoint/2010/main" val="35346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F3C8-AB99-442B-88B3-E1C5453A0489}"/>
              </a:ext>
            </a:extLst>
          </p:cNvPr>
          <p:cNvSpPr>
            <a:spLocks noGrp="1"/>
          </p:cNvSpPr>
          <p:nvPr>
            <p:ph type="title"/>
          </p:nvPr>
        </p:nvSpPr>
        <p:spPr>
          <a:xfrm>
            <a:off x="258412" y="1377322"/>
            <a:ext cx="6447501" cy="517358"/>
          </a:xfrm>
        </p:spPr>
        <p:txBody>
          <a:bodyPr/>
          <a:lstStyle/>
          <a:p>
            <a:r>
              <a:rPr lang="en-US" b="1" dirty="0">
                <a:solidFill>
                  <a:schemeClr val="tx1"/>
                </a:solidFill>
              </a:rPr>
              <a:t>Workflow #2 (Paper Copy)</a:t>
            </a:r>
          </a:p>
        </p:txBody>
      </p:sp>
      <p:sp>
        <p:nvSpPr>
          <p:cNvPr id="13" name="Rectangle: Rounded Corners 12">
            <a:extLst>
              <a:ext uri="{FF2B5EF4-FFF2-40B4-BE49-F238E27FC236}">
                <a16:creationId xmlns:a16="http://schemas.microsoft.com/office/drawing/2014/main" id="{139A7B5A-A2F0-4B5E-A516-C30A2DE6F888}"/>
              </a:ext>
            </a:extLst>
          </p:cNvPr>
          <p:cNvSpPr/>
          <p:nvPr/>
        </p:nvSpPr>
        <p:spPr>
          <a:xfrm>
            <a:off x="4474159" y="2310410"/>
            <a:ext cx="871175" cy="840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Negative</a:t>
            </a:r>
          </a:p>
        </p:txBody>
      </p:sp>
      <p:sp>
        <p:nvSpPr>
          <p:cNvPr id="14" name="Rectangle: Rounded Corners 13">
            <a:extLst>
              <a:ext uri="{FF2B5EF4-FFF2-40B4-BE49-F238E27FC236}">
                <a16:creationId xmlns:a16="http://schemas.microsoft.com/office/drawing/2014/main" id="{AD3A2CBA-7F3D-4E0C-8730-EFD2442545A7}"/>
              </a:ext>
            </a:extLst>
          </p:cNvPr>
          <p:cNvSpPr/>
          <p:nvPr/>
        </p:nvSpPr>
        <p:spPr>
          <a:xfrm>
            <a:off x="5948173" y="1926280"/>
            <a:ext cx="1127045" cy="1517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err="1">
                <a:solidFill>
                  <a:prstClr val="white"/>
                </a:solidFill>
                <a:latin typeface="Trebuchet MS" panose="020B0603020202020204"/>
              </a:rPr>
              <a:t>SBIRT</a:t>
            </a:r>
            <a:r>
              <a:rPr lang="en-US" sz="1200" dirty="0">
                <a:solidFill>
                  <a:prstClr val="white"/>
                </a:solidFill>
                <a:latin typeface="Trebuchet MS" panose="020B0603020202020204"/>
              </a:rPr>
              <a:t> Date documented in medical record and form scanned into chart</a:t>
            </a:r>
          </a:p>
        </p:txBody>
      </p:sp>
      <p:sp>
        <p:nvSpPr>
          <p:cNvPr id="15" name="Rectangle: Rounded Corners 14">
            <a:extLst>
              <a:ext uri="{FF2B5EF4-FFF2-40B4-BE49-F238E27FC236}">
                <a16:creationId xmlns:a16="http://schemas.microsoft.com/office/drawing/2014/main" id="{A330AF7A-99F7-4D97-AB88-FDE57C8E32A6}"/>
              </a:ext>
            </a:extLst>
          </p:cNvPr>
          <p:cNvSpPr/>
          <p:nvPr/>
        </p:nvSpPr>
        <p:spPr>
          <a:xfrm>
            <a:off x="4474159" y="3706944"/>
            <a:ext cx="871175" cy="840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Positive</a:t>
            </a:r>
          </a:p>
        </p:txBody>
      </p:sp>
      <p:sp>
        <p:nvSpPr>
          <p:cNvPr id="18" name="Rectangle: Rounded Corners 17">
            <a:extLst>
              <a:ext uri="{FF2B5EF4-FFF2-40B4-BE49-F238E27FC236}">
                <a16:creationId xmlns:a16="http://schemas.microsoft.com/office/drawing/2014/main" id="{C0BFF164-666B-41AE-AEDD-9108D1A3F989}"/>
              </a:ext>
            </a:extLst>
          </p:cNvPr>
          <p:cNvSpPr/>
          <p:nvPr/>
        </p:nvSpPr>
        <p:spPr>
          <a:xfrm>
            <a:off x="2804079" y="2464428"/>
            <a:ext cx="1014164" cy="1965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Nursing staff collects form when patient is roomed</a:t>
            </a:r>
          </a:p>
        </p:txBody>
      </p:sp>
      <p:sp>
        <p:nvSpPr>
          <p:cNvPr id="20" name="Arrow: Right 19">
            <a:extLst>
              <a:ext uri="{FF2B5EF4-FFF2-40B4-BE49-F238E27FC236}">
                <a16:creationId xmlns:a16="http://schemas.microsoft.com/office/drawing/2014/main" id="{BC89D3BA-F04F-434D-9303-05394DFA1AF5}"/>
              </a:ext>
            </a:extLst>
          </p:cNvPr>
          <p:cNvSpPr/>
          <p:nvPr/>
        </p:nvSpPr>
        <p:spPr>
          <a:xfrm>
            <a:off x="2458075" y="3199108"/>
            <a:ext cx="342986" cy="26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1" name="Arrow: Right 20">
            <a:extLst>
              <a:ext uri="{FF2B5EF4-FFF2-40B4-BE49-F238E27FC236}">
                <a16:creationId xmlns:a16="http://schemas.microsoft.com/office/drawing/2014/main" id="{C84EE5C2-31EB-4740-95D5-6C13DA8E708A}"/>
              </a:ext>
            </a:extLst>
          </p:cNvPr>
          <p:cNvSpPr/>
          <p:nvPr/>
        </p:nvSpPr>
        <p:spPr>
          <a:xfrm>
            <a:off x="3842428" y="3909475"/>
            <a:ext cx="619404"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2" name="Arrow: Right 21">
            <a:extLst>
              <a:ext uri="{FF2B5EF4-FFF2-40B4-BE49-F238E27FC236}">
                <a16:creationId xmlns:a16="http://schemas.microsoft.com/office/drawing/2014/main" id="{371E2DFC-B3D2-410D-8226-2EFBA43627A3}"/>
              </a:ext>
            </a:extLst>
          </p:cNvPr>
          <p:cNvSpPr/>
          <p:nvPr/>
        </p:nvSpPr>
        <p:spPr>
          <a:xfrm>
            <a:off x="5391663" y="2548997"/>
            <a:ext cx="561709" cy="354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3" name="Arrow: Right 22">
            <a:extLst>
              <a:ext uri="{FF2B5EF4-FFF2-40B4-BE49-F238E27FC236}">
                <a16:creationId xmlns:a16="http://schemas.microsoft.com/office/drawing/2014/main" id="{79E1F4FF-4BDC-480E-B173-5FCEA4C2093B}"/>
              </a:ext>
            </a:extLst>
          </p:cNvPr>
          <p:cNvSpPr/>
          <p:nvPr/>
        </p:nvSpPr>
        <p:spPr>
          <a:xfrm>
            <a:off x="7133509" y="4093062"/>
            <a:ext cx="415835" cy="372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4" name="Arrow: Right 23">
            <a:extLst>
              <a:ext uri="{FF2B5EF4-FFF2-40B4-BE49-F238E27FC236}">
                <a16:creationId xmlns:a16="http://schemas.microsoft.com/office/drawing/2014/main" id="{611042D5-B05B-4414-8ACE-0D1897671A97}"/>
              </a:ext>
            </a:extLst>
          </p:cNvPr>
          <p:cNvSpPr/>
          <p:nvPr/>
        </p:nvSpPr>
        <p:spPr>
          <a:xfrm>
            <a:off x="5404970" y="3915600"/>
            <a:ext cx="56357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5" name="Arrow: Right 24">
            <a:extLst>
              <a:ext uri="{FF2B5EF4-FFF2-40B4-BE49-F238E27FC236}">
                <a16:creationId xmlns:a16="http://schemas.microsoft.com/office/drawing/2014/main" id="{60F25507-33A5-44B4-9085-A7874F8B3706}"/>
              </a:ext>
            </a:extLst>
          </p:cNvPr>
          <p:cNvSpPr/>
          <p:nvPr/>
        </p:nvSpPr>
        <p:spPr>
          <a:xfrm>
            <a:off x="3842715" y="2539748"/>
            <a:ext cx="619404"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Trebuchet MS" panose="020B0603020202020204"/>
            </a:endParaRPr>
          </a:p>
        </p:txBody>
      </p:sp>
      <p:sp>
        <p:nvSpPr>
          <p:cNvPr id="26" name="Rectangle: Rounded Corners 25">
            <a:extLst>
              <a:ext uri="{FF2B5EF4-FFF2-40B4-BE49-F238E27FC236}">
                <a16:creationId xmlns:a16="http://schemas.microsoft.com/office/drawing/2014/main" id="{7D5657F2-9D00-4131-905F-11F31C357C6C}"/>
              </a:ext>
            </a:extLst>
          </p:cNvPr>
          <p:cNvSpPr/>
          <p:nvPr/>
        </p:nvSpPr>
        <p:spPr>
          <a:xfrm>
            <a:off x="1521640" y="2539747"/>
            <a:ext cx="909596" cy="1464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Patient fills out pre-screen form during check-in</a:t>
            </a:r>
          </a:p>
        </p:txBody>
      </p:sp>
      <p:sp>
        <p:nvSpPr>
          <p:cNvPr id="27" name="Arrow: Right 26">
            <a:extLst>
              <a:ext uri="{FF2B5EF4-FFF2-40B4-BE49-F238E27FC236}">
                <a16:creationId xmlns:a16="http://schemas.microsoft.com/office/drawing/2014/main" id="{B9DD50E7-BBA0-4F91-8ED7-F4CC4A527A4B}"/>
              </a:ext>
            </a:extLst>
          </p:cNvPr>
          <p:cNvSpPr/>
          <p:nvPr/>
        </p:nvSpPr>
        <p:spPr>
          <a:xfrm>
            <a:off x="1268739" y="3199108"/>
            <a:ext cx="252902" cy="22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8" name="Rectangle: Rounded Corners 27">
            <a:extLst>
              <a:ext uri="{FF2B5EF4-FFF2-40B4-BE49-F238E27FC236}">
                <a16:creationId xmlns:a16="http://schemas.microsoft.com/office/drawing/2014/main" id="{3A06C848-6DE6-48C2-AA12-DC226F97FC3B}"/>
              </a:ext>
            </a:extLst>
          </p:cNvPr>
          <p:cNvSpPr/>
          <p:nvPr/>
        </p:nvSpPr>
        <p:spPr>
          <a:xfrm>
            <a:off x="97467" y="2427819"/>
            <a:ext cx="1159842" cy="2002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Identify patients needing </a:t>
            </a:r>
            <a:r>
              <a:rPr lang="en-US" sz="1200" dirty="0" err="1">
                <a:solidFill>
                  <a:prstClr val="white"/>
                </a:solidFill>
                <a:latin typeface="Trebuchet MS" panose="020B0603020202020204"/>
              </a:rPr>
              <a:t>SBIRT</a:t>
            </a:r>
            <a:r>
              <a:rPr lang="en-US" sz="1200" dirty="0">
                <a:solidFill>
                  <a:prstClr val="white"/>
                </a:solidFill>
                <a:latin typeface="Trebuchet MS" panose="020B0603020202020204"/>
              </a:rPr>
              <a:t> screen (Front Desk, Nursing Staff, Behavioral Health Team)</a:t>
            </a:r>
          </a:p>
        </p:txBody>
      </p:sp>
      <p:sp>
        <p:nvSpPr>
          <p:cNvPr id="29" name="Rectangle: Rounded Corners 28">
            <a:extLst>
              <a:ext uri="{FF2B5EF4-FFF2-40B4-BE49-F238E27FC236}">
                <a16:creationId xmlns:a16="http://schemas.microsoft.com/office/drawing/2014/main" id="{4719580F-4B44-46C7-A14D-BB5AB30E9798}"/>
              </a:ext>
            </a:extLst>
          </p:cNvPr>
          <p:cNvSpPr/>
          <p:nvPr/>
        </p:nvSpPr>
        <p:spPr>
          <a:xfrm>
            <a:off x="5979970" y="3598031"/>
            <a:ext cx="1127045" cy="1260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Nursing contacts member of Behavioral Health Team</a:t>
            </a:r>
          </a:p>
        </p:txBody>
      </p:sp>
      <p:sp>
        <p:nvSpPr>
          <p:cNvPr id="30" name="Rectangle: Rounded Corners 29">
            <a:extLst>
              <a:ext uri="{FF2B5EF4-FFF2-40B4-BE49-F238E27FC236}">
                <a16:creationId xmlns:a16="http://schemas.microsoft.com/office/drawing/2014/main" id="{4F185CD4-235C-45EA-B936-AFC21FA31573}"/>
              </a:ext>
            </a:extLst>
          </p:cNvPr>
          <p:cNvSpPr/>
          <p:nvPr/>
        </p:nvSpPr>
        <p:spPr>
          <a:xfrm>
            <a:off x="7525466" y="2979609"/>
            <a:ext cx="1398318" cy="2701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Behavioral Health Team Member completes AUDIT and/or </a:t>
            </a:r>
            <a:r>
              <a:rPr lang="en-US" sz="1200" dirty="0" err="1">
                <a:solidFill>
                  <a:prstClr val="white"/>
                </a:solidFill>
                <a:latin typeface="Trebuchet MS" panose="020B0603020202020204"/>
              </a:rPr>
              <a:t>DAST</a:t>
            </a:r>
            <a:r>
              <a:rPr lang="en-US" sz="1200" dirty="0">
                <a:solidFill>
                  <a:prstClr val="white"/>
                </a:solidFill>
                <a:latin typeface="Trebuchet MS" panose="020B0603020202020204"/>
              </a:rPr>
              <a:t>, provides appropriate intervention and schedules with </a:t>
            </a:r>
            <a:r>
              <a:rPr lang="en-US" sz="1200" dirty="0" err="1">
                <a:solidFill>
                  <a:prstClr val="white"/>
                </a:solidFill>
                <a:latin typeface="Trebuchet MS" panose="020B0603020202020204"/>
              </a:rPr>
              <a:t>BH</a:t>
            </a:r>
            <a:r>
              <a:rPr lang="en-US" sz="1200" dirty="0">
                <a:solidFill>
                  <a:prstClr val="white"/>
                </a:solidFill>
                <a:latin typeface="Trebuchet MS" panose="020B0603020202020204"/>
              </a:rPr>
              <a:t> Provider or makes referral as needed</a:t>
            </a:r>
          </a:p>
        </p:txBody>
      </p:sp>
    </p:spTree>
    <p:extLst>
      <p:ext uri="{BB962C8B-B14F-4D97-AF65-F5344CB8AC3E}">
        <p14:creationId xmlns:p14="http://schemas.microsoft.com/office/powerpoint/2010/main" val="17951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0755-A616-49CF-A05B-B5E338D4E046}"/>
              </a:ext>
            </a:extLst>
          </p:cNvPr>
          <p:cNvSpPr>
            <a:spLocks noGrp="1"/>
          </p:cNvSpPr>
          <p:nvPr>
            <p:ph type="title"/>
          </p:nvPr>
        </p:nvSpPr>
        <p:spPr>
          <a:xfrm>
            <a:off x="204400" y="1290011"/>
            <a:ext cx="7117997" cy="472240"/>
          </a:xfrm>
        </p:spPr>
        <p:txBody>
          <a:bodyPr>
            <a:noAutofit/>
          </a:bodyPr>
          <a:lstStyle/>
          <a:p>
            <a:r>
              <a:rPr lang="en-US" b="1" dirty="0">
                <a:solidFill>
                  <a:schemeClr val="tx1"/>
                </a:solidFill>
              </a:rPr>
              <a:t>Workflow #3 (Paper Copy-combined form)</a:t>
            </a:r>
          </a:p>
        </p:txBody>
      </p:sp>
      <p:sp>
        <p:nvSpPr>
          <p:cNvPr id="8" name="Rectangle: Rounded Corners 7">
            <a:extLst>
              <a:ext uri="{FF2B5EF4-FFF2-40B4-BE49-F238E27FC236}">
                <a16:creationId xmlns:a16="http://schemas.microsoft.com/office/drawing/2014/main" id="{4686A15F-F0A0-41AB-A89D-F2F56A2994AC}"/>
              </a:ext>
            </a:extLst>
          </p:cNvPr>
          <p:cNvSpPr/>
          <p:nvPr/>
        </p:nvSpPr>
        <p:spPr>
          <a:xfrm>
            <a:off x="4396996" y="2459714"/>
            <a:ext cx="871175" cy="840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Negative</a:t>
            </a:r>
          </a:p>
        </p:txBody>
      </p:sp>
      <p:sp>
        <p:nvSpPr>
          <p:cNvPr id="10" name="Rectangle: Rounded Corners 9">
            <a:extLst>
              <a:ext uri="{FF2B5EF4-FFF2-40B4-BE49-F238E27FC236}">
                <a16:creationId xmlns:a16="http://schemas.microsoft.com/office/drawing/2014/main" id="{7B864A9B-0139-4D30-BB3F-9F090B7DEBEC}"/>
              </a:ext>
            </a:extLst>
          </p:cNvPr>
          <p:cNvSpPr/>
          <p:nvPr/>
        </p:nvSpPr>
        <p:spPr>
          <a:xfrm>
            <a:off x="4397113" y="3670496"/>
            <a:ext cx="871175" cy="840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Positive</a:t>
            </a:r>
          </a:p>
        </p:txBody>
      </p:sp>
      <p:sp>
        <p:nvSpPr>
          <p:cNvPr id="16" name="Rectangle: Rounded Corners 15">
            <a:extLst>
              <a:ext uri="{FF2B5EF4-FFF2-40B4-BE49-F238E27FC236}">
                <a16:creationId xmlns:a16="http://schemas.microsoft.com/office/drawing/2014/main" id="{4F496BB0-F72C-4558-A2D9-33BA2DFB6F05}"/>
              </a:ext>
            </a:extLst>
          </p:cNvPr>
          <p:cNvSpPr/>
          <p:nvPr/>
        </p:nvSpPr>
        <p:spPr>
          <a:xfrm>
            <a:off x="2839396" y="2641840"/>
            <a:ext cx="1127045" cy="182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Nursing staff collects form when patient is roomed and adds up score, if applicable</a:t>
            </a:r>
          </a:p>
        </p:txBody>
      </p:sp>
      <p:sp>
        <p:nvSpPr>
          <p:cNvPr id="18" name="Arrow: Right 17">
            <a:extLst>
              <a:ext uri="{FF2B5EF4-FFF2-40B4-BE49-F238E27FC236}">
                <a16:creationId xmlns:a16="http://schemas.microsoft.com/office/drawing/2014/main" id="{A9BCE3A7-BB41-4A5F-BE82-12544C7CC1FE}"/>
              </a:ext>
            </a:extLst>
          </p:cNvPr>
          <p:cNvSpPr/>
          <p:nvPr/>
        </p:nvSpPr>
        <p:spPr>
          <a:xfrm>
            <a:off x="2486239" y="3408859"/>
            <a:ext cx="342986" cy="26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19" name="Arrow: Right 18">
            <a:extLst>
              <a:ext uri="{FF2B5EF4-FFF2-40B4-BE49-F238E27FC236}">
                <a16:creationId xmlns:a16="http://schemas.microsoft.com/office/drawing/2014/main" id="{CF449DC4-5C7F-4B01-B9C2-82CFAC22CF22}"/>
              </a:ext>
            </a:extLst>
          </p:cNvPr>
          <p:cNvSpPr/>
          <p:nvPr/>
        </p:nvSpPr>
        <p:spPr>
          <a:xfrm>
            <a:off x="3954697" y="3929673"/>
            <a:ext cx="419456" cy="357874"/>
          </a:xfrm>
          <a:prstGeom prst="rightArrow">
            <a:avLst>
              <a:gd name="adj1" fmla="val 50000"/>
              <a:gd name="adj2" fmla="val 216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0" name="Arrow: Right 19">
            <a:extLst>
              <a:ext uri="{FF2B5EF4-FFF2-40B4-BE49-F238E27FC236}">
                <a16:creationId xmlns:a16="http://schemas.microsoft.com/office/drawing/2014/main" id="{348E1AA3-B308-4191-B82D-459F65C7EF2A}"/>
              </a:ext>
            </a:extLst>
          </p:cNvPr>
          <p:cNvSpPr/>
          <p:nvPr/>
        </p:nvSpPr>
        <p:spPr>
          <a:xfrm>
            <a:off x="5302008" y="2698301"/>
            <a:ext cx="396719"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2" name="Arrow: Right 21">
            <a:extLst>
              <a:ext uri="{FF2B5EF4-FFF2-40B4-BE49-F238E27FC236}">
                <a16:creationId xmlns:a16="http://schemas.microsoft.com/office/drawing/2014/main" id="{76CD8E98-5272-4D5E-A1C1-E0A8281353E2}"/>
              </a:ext>
            </a:extLst>
          </p:cNvPr>
          <p:cNvSpPr/>
          <p:nvPr/>
        </p:nvSpPr>
        <p:spPr>
          <a:xfrm>
            <a:off x="5289205" y="3924072"/>
            <a:ext cx="467411" cy="344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3" name="Arrow: Right 22">
            <a:extLst>
              <a:ext uri="{FF2B5EF4-FFF2-40B4-BE49-F238E27FC236}">
                <a16:creationId xmlns:a16="http://schemas.microsoft.com/office/drawing/2014/main" id="{3F6102F5-7242-449D-BF36-4038F9A4D295}"/>
              </a:ext>
            </a:extLst>
          </p:cNvPr>
          <p:cNvSpPr/>
          <p:nvPr/>
        </p:nvSpPr>
        <p:spPr>
          <a:xfrm>
            <a:off x="3988043" y="2698301"/>
            <a:ext cx="41945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Trebuchet MS" panose="020B0603020202020204"/>
            </a:endParaRPr>
          </a:p>
        </p:txBody>
      </p:sp>
      <p:sp>
        <p:nvSpPr>
          <p:cNvPr id="25" name="Arrow: Right 24">
            <a:extLst>
              <a:ext uri="{FF2B5EF4-FFF2-40B4-BE49-F238E27FC236}">
                <a16:creationId xmlns:a16="http://schemas.microsoft.com/office/drawing/2014/main" id="{D77DB88A-4CAA-4E17-8E5C-47366B12025A}"/>
              </a:ext>
            </a:extLst>
          </p:cNvPr>
          <p:cNvSpPr/>
          <p:nvPr/>
        </p:nvSpPr>
        <p:spPr>
          <a:xfrm>
            <a:off x="1342263" y="3427708"/>
            <a:ext cx="252902" cy="22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7" name="Rectangle: Rounded Corners 26">
            <a:extLst>
              <a:ext uri="{FF2B5EF4-FFF2-40B4-BE49-F238E27FC236}">
                <a16:creationId xmlns:a16="http://schemas.microsoft.com/office/drawing/2014/main" id="{A8C4B782-8F32-417B-86B7-3288ED08A401}"/>
              </a:ext>
            </a:extLst>
          </p:cNvPr>
          <p:cNvSpPr/>
          <p:nvPr/>
        </p:nvSpPr>
        <p:spPr>
          <a:xfrm>
            <a:off x="5733755" y="3497580"/>
            <a:ext cx="1034252" cy="182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Nursing staff contacts Behavioral Health Team Member or RN</a:t>
            </a:r>
          </a:p>
        </p:txBody>
      </p:sp>
      <p:sp>
        <p:nvSpPr>
          <p:cNvPr id="28" name="Arrow: Right 27">
            <a:extLst>
              <a:ext uri="{FF2B5EF4-FFF2-40B4-BE49-F238E27FC236}">
                <a16:creationId xmlns:a16="http://schemas.microsoft.com/office/drawing/2014/main" id="{09707362-BEC9-4061-A9FA-AF80A705035D}"/>
              </a:ext>
            </a:extLst>
          </p:cNvPr>
          <p:cNvSpPr/>
          <p:nvPr/>
        </p:nvSpPr>
        <p:spPr>
          <a:xfrm>
            <a:off x="6789368" y="392967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29" name="Rectangle: Rounded Corners 28">
            <a:extLst>
              <a:ext uri="{FF2B5EF4-FFF2-40B4-BE49-F238E27FC236}">
                <a16:creationId xmlns:a16="http://schemas.microsoft.com/office/drawing/2014/main" id="{82C15377-C37E-40F6-BE32-8134A7EFDBC0}"/>
              </a:ext>
            </a:extLst>
          </p:cNvPr>
          <p:cNvSpPr/>
          <p:nvPr/>
        </p:nvSpPr>
        <p:spPr>
          <a:xfrm>
            <a:off x="7523173" y="3280270"/>
            <a:ext cx="1428725" cy="2240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Behavioral Health Team Member or RN provides appropriate intervention and schedules with </a:t>
            </a:r>
            <a:r>
              <a:rPr lang="en-US" sz="1200" dirty="0" err="1">
                <a:solidFill>
                  <a:prstClr val="white"/>
                </a:solidFill>
                <a:latin typeface="Trebuchet MS" panose="020B0603020202020204"/>
              </a:rPr>
              <a:t>BH</a:t>
            </a:r>
            <a:r>
              <a:rPr lang="en-US" sz="1200" dirty="0">
                <a:solidFill>
                  <a:prstClr val="white"/>
                </a:solidFill>
                <a:latin typeface="Trebuchet MS" panose="020B0603020202020204"/>
              </a:rPr>
              <a:t> Provider or makes referral as needed </a:t>
            </a:r>
          </a:p>
        </p:txBody>
      </p:sp>
      <p:sp>
        <p:nvSpPr>
          <p:cNvPr id="21" name="Rectangle: Rounded Corners 20">
            <a:extLst>
              <a:ext uri="{FF2B5EF4-FFF2-40B4-BE49-F238E27FC236}">
                <a16:creationId xmlns:a16="http://schemas.microsoft.com/office/drawing/2014/main" id="{7C0A9318-0644-4A88-BD7E-0545C156E093}"/>
              </a:ext>
            </a:extLst>
          </p:cNvPr>
          <p:cNvSpPr/>
          <p:nvPr/>
        </p:nvSpPr>
        <p:spPr>
          <a:xfrm>
            <a:off x="204401" y="2517555"/>
            <a:ext cx="1104724" cy="205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Identify patients needing </a:t>
            </a:r>
            <a:r>
              <a:rPr lang="en-US" sz="1200" dirty="0" err="1">
                <a:solidFill>
                  <a:prstClr val="white"/>
                </a:solidFill>
                <a:latin typeface="Trebuchet MS" panose="020B0603020202020204"/>
              </a:rPr>
              <a:t>SBIRT</a:t>
            </a:r>
            <a:r>
              <a:rPr lang="en-US" sz="1200" dirty="0">
                <a:solidFill>
                  <a:prstClr val="white"/>
                </a:solidFill>
                <a:latin typeface="Trebuchet MS" panose="020B0603020202020204"/>
              </a:rPr>
              <a:t> screen (Front Desk, Nursing Staff, Behavioral Health Team)</a:t>
            </a:r>
          </a:p>
        </p:txBody>
      </p:sp>
      <p:sp>
        <p:nvSpPr>
          <p:cNvPr id="26" name="Rectangle: Rounded Corners 25">
            <a:extLst>
              <a:ext uri="{FF2B5EF4-FFF2-40B4-BE49-F238E27FC236}">
                <a16:creationId xmlns:a16="http://schemas.microsoft.com/office/drawing/2014/main" id="{F23454E6-2A7F-4F3D-A8C3-3DF9CCA73D44}"/>
              </a:ext>
            </a:extLst>
          </p:cNvPr>
          <p:cNvSpPr/>
          <p:nvPr/>
        </p:nvSpPr>
        <p:spPr>
          <a:xfrm>
            <a:off x="1620827" y="2532001"/>
            <a:ext cx="855239" cy="205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Patient fills out Pre-Screen, AUDIT and/or </a:t>
            </a:r>
            <a:r>
              <a:rPr lang="en-US" sz="1200" dirty="0" err="1">
                <a:solidFill>
                  <a:prstClr val="white"/>
                </a:solidFill>
                <a:latin typeface="Trebuchet MS" panose="020B0603020202020204"/>
              </a:rPr>
              <a:t>DAST</a:t>
            </a:r>
            <a:r>
              <a:rPr lang="en-US" sz="1200" dirty="0">
                <a:solidFill>
                  <a:prstClr val="white"/>
                </a:solidFill>
                <a:latin typeface="Trebuchet MS" panose="020B0603020202020204"/>
              </a:rPr>
              <a:t> form during check-in</a:t>
            </a:r>
          </a:p>
        </p:txBody>
      </p:sp>
      <p:sp>
        <p:nvSpPr>
          <p:cNvPr id="30" name="Rectangle: Rounded Corners 29">
            <a:extLst>
              <a:ext uri="{FF2B5EF4-FFF2-40B4-BE49-F238E27FC236}">
                <a16:creationId xmlns:a16="http://schemas.microsoft.com/office/drawing/2014/main" id="{A63F2750-5D82-4B66-BE5C-78D9F0907EA6}"/>
              </a:ext>
            </a:extLst>
          </p:cNvPr>
          <p:cNvSpPr/>
          <p:nvPr/>
        </p:nvSpPr>
        <p:spPr>
          <a:xfrm>
            <a:off x="5730498" y="2221711"/>
            <a:ext cx="1331988" cy="120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err="1">
                <a:solidFill>
                  <a:prstClr val="white"/>
                </a:solidFill>
                <a:latin typeface="Trebuchet MS" panose="020B0603020202020204"/>
              </a:rPr>
              <a:t>SBIRT</a:t>
            </a:r>
            <a:r>
              <a:rPr lang="en-US" sz="1200" dirty="0">
                <a:solidFill>
                  <a:prstClr val="white"/>
                </a:solidFill>
                <a:latin typeface="Trebuchet MS" panose="020B0603020202020204"/>
              </a:rPr>
              <a:t> Date documented in medical record and form scanned into chart</a:t>
            </a:r>
          </a:p>
        </p:txBody>
      </p:sp>
    </p:spTree>
    <p:extLst>
      <p:ext uri="{BB962C8B-B14F-4D97-AF65-F5344CB8AC3E}">
        <p14:creationId xmlns:p14="http://schemas.microsoft.com/office/powerpoint/2010/main" val="53759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9419-2789-4379-A7EC-0588914AB83B}"/>
              </a:ext>
            </a:extLst>
          </p:cNvPr>
          <p:cNvSpPr>
            <a:spLocks noGrp="1"/>
          </p:cNvSpPr>
          <p:nvPr>
            <p:ph type="title"/>
          </p:nvPr>
        </p:nvSpPr>
        <p:spPr>
          <a:xfrm>
            <a:off x="596900" y="623076"/>
            <a:ext cx="8229600" cy="445051"/>
          </a:xfrm>
        </p:spPr>
        <p:txBody>
          <a:bodyPr/>
          <a:lstStyle/>
          <a:p>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56BBCDE7-5640-40D1-866E-F80B57074DD5}"/>
              </a:ext>
            </a:extLst>
          </p:cNvPr>
          <p:cNvSpPr>
            <a:spLocks noGrp="1"/>
          </p:cNvSpPr>
          <p:nvPr>
            <p:ph idx="1"/>
          </p:nvPr>
        </p:nvSpPr>
        <p:spPr>
          <a:xfrm>
            <a:off x="736600" y="1794932"/>
            <a:ext cx="7950200" cy="4405713"/>
          </a:xfrm>
        </p:spPr>
        <p:txBody>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Welcome, Introductions			</a:t>
            </a:r>
            <a:r>
              <a:rPr lang="en-US" sz="2200" dirty="0">
                <a:latin typeface="Arial" panose="020B0604020202020204" pitchFamily="34" charset="0"/>
                <a:cs typeface="Arial" panose="020B0604020202020204" pitchFamily="34" charset="0"/>
              </a:rPr>
              <a:t>	 </a:t>
            </a:r>
          </a:p>
          <a:p>
            <a:pPr marL="457200" indent="-457200">
              <a:buFont typeface="+mj-lt"/>
              <a:buAutoNum type="arabicPeriod"/>
            </a:pPr>
            <a:endParaRPr lang="en-US" sz="22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Workflow best practices	</a:t>
            </a:r>
            <a:r>
              <a:rPr lang="en-US" sz="2200" dirty="0">
                <a:latin typeface="Arial" panose="020B0604020202020204" pitchFamily="34" charset="0"/>
                <a:cs typeface="Arial" panose="020B0604020202020204" pitchFamily="34" charset="0"/>
              </a:rPr>
              <a:t>			 </a:t>
            </a:r>
          </a:p>
          <a:p>
            <a:pPr marL="757238" lvl="1"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Screening</a:t>
            </a:r>
          </a:p>
          <a:p>
            <a:pPr marL="757238" lvl="1"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Brief Intervention</a:t>
            </a:r>
          </a:p>
          <a:p>
            <a:pPr marL="757238" lvl="1"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Referral &amp; Follow up</a:t>
            </a:r>
          </a:p>
          <a:p>
            <a:pPr marL="457200" indent="-457200">
              <a:buFont typeface="+mj-lt"/>
              <a:buAutoNum type="arabicPeriod"/>
            </a:pPr>
            <a:endParaRPr lang="en-US" sz="22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Organizational Sustainability &amp; Next steps 			</a:t>
            </a:r>
            <a:r>
              <a:rPr lang="en-US" sz="22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2933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0755-A616-49CF-A05B-B5E338D4E046}"/>
              </a:ext>
            </a:extLst>
          </p:cNvPr>
          <p:cNvSpPr>
            <a:spLocks noGrp="1"/>
          </p:cNvSpPr>
          <p:nvPr>
            <p:ph type="title"/>
          </p:nvPr>
        </p:nvSpPr>
        <p:spPr>
          <a:xfrm>
            <a:off x="220063" y="1279544"/>
            <a:ext cx="7026557" cy="472240"/>
          </a:xfrm>
        </p:spPr>
        <p:txBody>
          <a:bodyPr>
            <a:noAutofit/>
          </a:bodyPr>
          <a:lstStyle/>
          <a:p>
            <a:r>
              <a:rPr lang="en-US" b="1" dirty="0">
                <a:solidFill>
                  <a:schemeClr val="tx1"/>
                </a:solidFill>
              </a:rPr>
              <a:t>Workflow #4 Telehealth (Electronic Form)</a:t>
            </a:r>
          </a:p>
        </p:txBody>
      </p:sp>
      <p:sp>
        <p:nvSpPr>
          <p:cNvPr id="21" name="Rectangle: Rounded Corners 20">
            <a:extLst>
              <a:ext uri="{FF2B5EF4-FFF2-40B4-BE49-F238E27FC236}">
                <a16:creationId xmlns:a16="http://schemas.microsoft.com/office/drawing/2014/main" id="{7C0A9318-0644-4A88-BD7E-0545C156E093}"/>
              </a:ext>
            </a:extLst>
          </p:cNvPr>
          <p:cNvSpPr/>
          <p:nvPr/>
        </p:nvSpPr>
        <p:spPr>
          <a:xfrm>
            <a:off x="490461" y="2465482"/>
            <a:ext cx="1104724" cy="3060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During check in process, Nursing Staff completes pre-screen, AUDIT and/or </a:t>
            </a:r>
            <a:r>
              <a:rPr lang="en-US" sz="1200" dirty="0" err="1">
                <a:solidFill>
                  <a:prstClr val="white"/>
                </a:solidFill>
                <a:latin typeface="Trebuchet MS" panose="020B0603020202020204"/>
              </a:rPr>
              <a:t>DAST</a:t>
            </a:r>
            <a:r>
              <a:rPr lang="en-US" sz="1200" dirty="0">
                <a:solidFill>
                  <a:prstClr val="white"/>
                </a:solidFill>
                <a:latin typeface="Trebuchet MS" panose="020B0603020202020204"/>
              </a:rPr>
              <a:t> with patient (Electronic form completed in medical record)</a:t>
            </a:r>
          </a:p>
        </p:txBody>
      </p:sp>
      <p:sp>
        <p:nvSpPr>
          <p:cNvPr id="31" name="Rectangle: Rounded Corners 30">
            <a:extLst>
              <a:ext uri="{FF2B5EF4-FFF2-40B4-BE49-F238E27FC236}">
                <a16:creationId xmlns:a16="http://schemas.microsoft.com/office/drawing/2014/main" id="{89C59CE5-52F2-4B83-BC40-5C95566BC646}"/>
              </a:ext>
            </a:extLst>
          </p:cNvPr>
          <p:cNvSpPr/>
          <p:nvPr/>
        </p:nvSpPr>
        <p:spPr>
          <a:xfrm>
            <a:off x="2266880" y="3771900"/>
            <a:ext cx="1331987" cy="1806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Positive</a:t>
            </a:r>
            <a:r>
              <a:rPr lang="en-US" sz="1200" u="sng" dirty="0">
                <a:solidFill>
                  <a:prstClr val="white"/>
                </a:solidFill>
                <a:latin typeface="Trebuchet MS" panose="020B0603020202020204"/>
              </a:rPr>
              <a:t> and</a:t>
            </a:r>
            <a:r>
              <a:rPr lang="en-US" sz="1200" dirty="0">
                <a:solidFill>
                  <a:prstClr val="white"/>
                </a:solidFill>
                <a:latin typeface="Trebuchet MS" panose="020B0603020202020204"/>
              </a:rPr>
              <a:t> patient agrees to meet with a member of the Behavioral health Team</a:t>
            </a:r>
          </a:p>
        </p:txBody>
      </p:sp>
      <p:sp>
        <p:nvSpPr>
          <p:cNvPr id="34" name="Arrow: Right 33">
            <a:extLst>
              <a:ext uri="{FF2B5EF4-FFF2-40B4-BE49-F238E27FC236}">
                <a16:creationId xmlns:a16="http://schemas.microsoft.com/office/drawing/2014/main" id="{D6D58E27-85B9-4AA0-82C1-F6D5E72D502A}"/>
              </a:ext>
            </a:extLst>
          </p:cNvPr>
          <p:cNvSpPr/>
          <p:nvPr/>
        </p:nvSpPr>
        <p:spPr>
          <a:xfrm>
            <a:off x="1624565" y="4577522"/>
            <a:ext cx="619404"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37" name="Arrow: Right 36">
            <a:extLst>
              <a:ext uri="{FF2B5EF4-FFF2-40B4-BE49-F238E27FC236}">
                <a16:creationId xmlns:a16="http://schemas.microsoft.com/office/drawing/2014/main" id="{610F18B3-D2E4-4617-B48F-EDD57B56C002}"/>
              </a:ext>
            </a:extLst>
          </p:cNvPr>
          <p:cNvSpPr/>
          <p:nvPr/>
        </p:nvSpPr>
        <p:spPr>
          <a:xfrm>
            <a:off x="3619434" y="4610813"/>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Trebuchet MS" panose="020B0603020202020204"/>
            </a:endParaRPr>
          </a:p>
        </p:txBody>
      </p:sp>
      <p:sp>
        <p:nvSpPr>
          <p:cNvPr id="40" name="Rectangle: Rounded Corners 39">
            <a:extLst>
              <a:ext uri="{FF2B5EF4-FFF2-40B4-BE49-F238E27FC236}">
                <a16:creationId xmlns:a16="http://schemas.microsoft.com/office/drawing/2014/main" id="{13E574CF-3DE0-46F2-A310-E2756B6ADD51}"/>
              </a:ext>
            </a:extLst>
          </p:cNvPr>
          <p:cNvSpPr/>
          <p:nvPr/>
        </p:nvSpPr>
        <p:spPr>
          <a:xfrm>
            <a:off x="3925690" y="2465481"/>
            <a:ext cx="1331988" cy="120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No further intervention is needed. </a:t>
            </a:r>
          </a:p>
        </p:txBody>
      </p:sp>
      <p:sp>
        <p:nvSpPr>
          <p:cNvPr id="41" name="Rectangle: Rounded Corners 40">
            <a:extLst>
              <a:ext uri="{FF2B5EF4-FFF2-40B4-BE49-F238E27FC236}">
                <a16:creationId xmlns:a16="http://schemas.microsoft.com/office/drawing/2014/main" id="{F38B3FF9-02F2-4D00-97E5-B243B33F9EBF}"/>
              </a:ext>
            </a:extLst>
          </p:cNvPr>
          <p:cNvSpPr/>
          <p:nvPr/>
        </p:nvSpPr>
        <p:spPr>
          <a:xfrm>
            <a:off x="4364670" y="3909061"/>
            <a:ext cx="1331988" cy="1647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Nursing staff contacts member of Behavioral Health Team to provide “virtual warm handoff”</a:t>
            </a:r>
          </a:p>
        </p:txBody>
      </p:sp>
      <p:sp>
        <p:nvSpPr>
          <p:cNvPr id="42" name="Rectangle: Rounded Corners 41">
            <a:extLst>
              <a:ext uri="{FF2B5EF4-FFF2-40B4-BE49-F238E27FC236}">
                <a16:creationId xmlns:a16="http://schemas.microsoft.com/office/drawing/2014/main" id="{3FBB08A8-FEFC-4DA5-9AFB-75FD8731FBED}"/>
              </a:ext>
            </a:extLst>
          </p:cNvPr>
          <p:cNvSpPr/>
          <p:nvPr/>
        </p:nvSpPr>
        <p:spPr>
          <a:xfrm>
            <a:off x="6216429" y="3301684"/>
            <a:ext cx="1662577" cy="2618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Behavioral Health Team Member signs onto telehealth platform to meet with patient after PCP is finished with visit. </a:t>
            </a:r>
            <a:r>
              <a:rPr lang="en-US" sz="1200" dirty="0" err="1">
                <a:solidFill>
                  <a:prstClr val="white"/>
                </a:solidFill>
                <a:latin typeface="Trebuchet MS" panose="020B0603020202020204"/>
              </a:rPr>
              <a:t>BHTM</a:t>
            </a:r>
            <a:r>
              <a:rPr lang="en-US" sz="1200" dirty="0">
                <a:solidFill>
                  <a:prstClr val="white"/>
                </a:solidFill>
                <a:latin typeface="Trebuchet MS" panose="020B0603020202020204"/>
              </a:rPr>
              <a:t> provides appropriate intervention and schedules with </a:t>
            </a:r>
            <a:r>
              <a:rPr lang="en-US" sz="1200" dirty="0" err="1">
                <a:solidFill>
                  <a:prstClr val="white"/>
                </a:solidFill>
                <a:latin typeface="Trebuchet MS" panose="020B0603020202020204"/>
              </a:rPr>
              <a:t>BH</a:t>
            </a:r>
            <a:r>
              <a:rPr lang="en-US" sz="1200" dirty="0">
                <a:solidFill>
                  <a:prstClr val="white"/>
                </a:solidFill>
                <a:latin typeface="Trebuchet MS" panose="020B0603020202020204"/>
              </a:rPr>
              <a:t> Provider or makes referral as needed.  </a:t>
            </a:r>
          </a:p>
        </p:txBody>
      </p:sp>
      <p:sp>
        <p:nvSpPr>
          <p:cNvPr id="43" name="Arrow: Right 42">
            <a:extLst>
              <a:ext uri="{FF2B5EF4-FFF2-40B4-BE49-F238E27FC236}">
                <a16:creationId xmlns:a16="http://schemas.microsoft.com/office/drawing/2014/main" id="{FD31CD4D-7D1D-430E-887F-E765E0A00277}"/>
              </a:ext>
            </a:extLst>
          </p:cNvPr>
          <p:cNvSpPr/>
          <p:nvPr/>
        </p:nvSpPr>
        <p:spPr>
          <a:xfrm>
            <a:off x="3175378" y="290240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44" name="Arrow: Right 43">
            <a:extLst>
              <a:ext uri="{FF2B5EF4-FFF2-40B4-BE49-F238E27FC236}">
                <a16:creationId xmlns:a16="http://schemas.microsoft.com/office/drawing/2014/main" id="{3B423F18-728E-4712-AAF3-E05AB3BE7FCD}"/>
              </a:ext>
            </a:extLst>
          </p:cNvPr>
          <p:cNvSpPr/>
          <p:nvPr/>
        </p:nvSpPr>
        <p:spPr>
          <a:xfrm>
            <a:off x="5736851" y="4658779"/>
            <a:ext cx="485105" cy="332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45" name="Rectangle: Rounded Corners 44">
            <a:extLst>
              <a:ext uri="{FF2B5EF4-FFF2-40B4-BE49-F238E27FC236}">
                <a16:creationId xmlns:a16="http://schemas.microsoft.com/office/drawing/2014/main" id="{A3B372E8-0F11-42BB-BE43-E15F8516018E}"/>
              </a:ext>
            </a:extLst>
          </p:cNvPr>
          <p:cNvSpPr/>
          <p:nvPr/>
        </p:nvSpPr>
        <p:spPr>
          <a:xfrm>
            <a:off x="2268062" y="2694671"/>
            <a:ext cx="871175" cy="840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200" dirty="0">
                <a:solidFill>
                  <a:prstClr val="white"/>
                </a:solidFill>
                <a:latin typeface="Trebuchet MS" panose="020B0603020202020204"/>
              </a:rPr>
              <a:t>Negative (or Low Risk)</a:t>
            </a:r>
          </a:p>
        </p:txBody>
      </p:sp>
      <p:sp>
        <p:nvSpPr>
          <p:cNvPr id="46" name="Arrow: Right 45">
            <a:extLst>
              <a:ext uri="{FF2B5EF4-FFF2-40B4-BE49-F238E27FC236}">
                <a16:creationId xmlns:a16="http://schemas.microsoft.com/office/drawing/2014/main" id="{30235A3F-8E22-40EE-B6EF-F9682FCA0F41}"/>
              </a:ext>
            </a:extLst>
          </p:cNvPr>
          <p:cNvSpPr/>
          <p:nvPr/>
        </p:nvSpPr>
        <p:spPr>
          <a:xfrm>
            <a:off x="1631326" y="2886743"/>
            <a:ext cx="619404"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Trebuchet MS" panose="020B0603020202020204"/>
            </a:endParaRPr>
          </a:p>
        </p:txBody>
      </p:sp>
    </p:spTree>
    <p:extLst>
      <p:ext uri="{BB962C8B-B14F-4D97-AF65-F5344CB8AC3E}">
        <p14:creationId xmlns:p14="http://schemas.microsoft.com/office/powerpoint/2010/main" val="397003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29" name="Straight Connector 28">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id="{4E94B064-29B3-4461-B05B-5574AC201BF3}"/>
              </a:ext>
            </a:extLst>
          </p:cNvPr>
          <p:cNvSpPr txBox="1"/>
          <p:nvPr/>
        </p:nvSpPr>
        <p:spPr>
          <a:xfrm>
            <a:off x="929172" y="2728356"/>
            <a:ext cx="6216026" cy="821294"/>
          </a:xfrm>
          <a:prstGeom prst="rect">
            <a:avLst/>
          </a:prstGeom>
        </p:spPr>
        <p:txBody>
          <a:bodyPr vert="horz" lIns="68580" tIns="34290" rIns="68580" bIns="34290" rtlCol="0" anchor="b">
            <a:normAutofit/>
          </a:bodyPr>
          <a:lstStyle/>
          <a:p>
            <a:pPr algn="ctr" defTabSz="342900" eaLnBrk="1" fontAlgn="auto" hangingPunct="1">
              <a:lnSpc>
                <a:spcPct val="90000"/>
              </a:lnSpc>
              <a:spcAft>
                <a:spcPts val="450"/>
              </a:spcAft>
            </a:pPr>
            <a:r>
              <a:rPr lang="en-US" sz="2550" b="1" dirty="0">
                <a:solidFill>
                  <a:prstClr val="black"/>
                </a:solidFill>
                <a:latin typeface="Trebuchet MS" panose="020B0603020202020204"/>
                <a:ea typeface="+mn-ea"/>
              </a:rPr>
              <a:t>Questions, Comments, Discussion</a:t>
            </a:r>
          </a:p>
        </p:txBody>
      </p:sp>
    </p:spTree>
    <p:extLst>
      <p:ext uri="{BB962C8B-B14F-4D97-AF65-F5344CB8AC3E}">
        <p14:creationId xmlns:p14="http://schemas.microsoft.com/office/powerpoint/2010/main" val="196129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DE26983-2F06-41E3-B820-C081E6154269}"/>
              </a:ext>
            </a:extLst>
          </p:cNvPr>
          <p:cNvSpPr>
            <a:spLocks noGrp="1"/>
          </p:cNvSpPr>
          <p:nvPr>
            <p:ph type="title"/>
          </p:nvPr>
        </p:nvSpPr>
        <p:spPr>
          <a:xfrm>
            <a:off x="2058097" y="4566191"/>
            <a:ext cx="3923042" cy="676002"/>
          </a:xfrm>
        </p:spPr>
        <p:txBody>
          <a:bodyPr vert="horz" lIns="68580" tIns="34290" rIns="68580" bIns="34290" rtlCol="0" anchor="b">
            <a:normAutofit/>
          </a:bodyPr>
          <a:lstStyle/>
          <a:p>
            <a:pPr algn="ctr"/>
            <a:r>
              <a:rPr lang="en-US" sz="1650" dirty="0" err="1">
                <a:solidFill>
                  <a:schemeClr val="tx1"/>
                </a:solidFill>
              </a:rPr>
              <a:t>SBIRT</a:t>
            </a:r>
            <a:r>
              <a:rPr lang="en-US" sz="1650" dirty="0">
                <a:solidFill>
                  <a:schemeClr val="tx1"/>
                </a:solidFill>
              </a:rPr>
              <a:t> in VERY FLEXIBLE. Do what works for you and your team!</a:t>
            </a:r>
          </a:p>
        </p:txBody>
      </p:sp>
      <p:pic>
        <p:nvPicPr>
          <p:cNvPr id="6" name="Picture 5">
            <a:extLst>
              <a:ext uri="{FF2B5EF4-FFF2-40B4-BE49-F238E27FC236}">
                <a16:creationId xmlns:a16="http://schemas.microsoft.com/office/drawing/2014/main" id="{2B532FDF-8AC9-4D7C-9F71-99FF0082CA12}"/>
              </a:ext>
            </a:extLst>
          </p:cNvPr>
          <p:cNvPicPr>
            <a:picLocks noChangeAspect="1"/>
          </p:cNvPicPr>
          <p:nvPr/>
        </p:nvPicPr>
        <p:blipFill>
          <a:blip r:embed="rId3"/>
          <a:stretch>
            <a:fillRect/>
          </a:stretch>
        </p:blipFill>
        <p:spPr>
          <a:xfrm>
            <a:off x="1538379" y="1177871"/>
            <a:ext cx="4861995" cy="2913260"/>
          </a:xfrm>
          <a:prstGeom prst="rect">
            <a:avLst/>
          </a:prstGeom>
        </p:spPr>
      </p:pic>
    </p:spTree>
    <p:extLst>
      <p:ext uri="{BB962C8B-B14F-4D97-AF65-F5344CB8AC3E}">
        <p14:creationId xmlns:p14="http://schemas.microsoft.com/office/powerpoint/2010/main" val="266474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E085-16EB-4E14-B876-17D40A9B68D9}"/>
              </a:ext>
            </a:extLst>
          </p:cNvPr>
          <p:cNvSpPr>
            <a:spLocks noGrp="1"/>
          </p:cNvSpPr>
          <p:nvPr>
            <p:ph type="title"/>
          </p:nvPr>
        </p:nvSpPr>
        <p:spPr>
          <a:xfrm>
            <a:off x="523695" y="1312876"/>
            <a:ext cx="3166369" cy="564443"/>
          </a:xfrm>
        </p:spPr>
        <p:txBody>
          <a:bodyPr anchor="ctr">
            <a:normAutofit/>
          </a:bodyPr>
          <a:lstStyle/>
          <a:p>
            <a:r>
              <a:rPr lang="en-US" b="1" dirty="0">
                <a:solidFill>
                  <a:schemeClr val="tx1"/>
                </a:solidFill>
              </a:rPr>
              <a:t>Patient Education</a:t>
            </a:r>
          </a:p>
        </p:txBody>
      </p:sp>
      <p:pic>
        <p:nvPicPr>
          <p:cNvPr id="3" name="Content Placeholder 2">
            <a:extLst>
              <a:ext uri="{FF2B5EF4-FFF2-40B4-BE49-F238E27FC236}">
                <a16:creationId xmlns:a16="http://schemas.microsoft.com/office/drawing/2014/main" id="{A2EE9F0A-A51E-4B93-BCFF-7102947D0831}"/>
              </a:ext>
            </a:extLst>
          </p:cNvPr>
          <p:cNvPicPr>
            <a:picLocks noGrp="1" noChangeAspect="1"/>
          </p:cNvPicPr>
          <p:nvPr>
            <p:ph idx="1"/>
          </p:nvPr>
        </p:nvPicPr>
        <p:blipFill>
          <a:blip r:embed="rId3"/>
          <a:stretch>
            <a:fillRect/>
          </a:stretch>
        </p:blipFill>
        <p:spPr>
          <a:xfrm>
            <a:off x="712062" y="2479903"/>
            <a:ext cx="2789635" cy="571956"/>
          </a:xfrm>
          <a:prstGeom prst="rect">
            <a:avLst/>
          </a:prstGeom>
        </p:spPr>
      </p:pic>
      <p:pic>
        <p:nvPicPr>
          <p:cNvPr id="8" name="Content Placeholder 4">
            <a:extLst>
              <a:ext uri="{FF2B5EF4-FFF2-40B4-BE49-F238E27FC236}">
                <a16:creationId xmlns:a16="http://schemas.microsoft.com/office/drawing/2014/main" id="{086F0CD1-3CC6-4125-BB3F-DF12681B6A30}"/>
              </a:ext>
            </a:extLst>
          </p:cNvPr>
          <p:cNvPicPr>
            <a:picLocks noChangeAspect="1"/>
          </p:cNvPicPr>
          <p:nvPr/>
        </p:nvPicPr>
        <p:blipFill>
          <a:blip r:embed="rId4"/>
          <a:stretch>
            <a:fillRect/>
          </a:stretch>
        </p:blipFill>
        <p:spPr>
          <a:xfrm rot="5400000">
            <a:off x="4085667" y="1667452"/>
            <a:ext cx="1772041" cy="996773"/>
          </a:xfrm>
          <a:prstGeom prst="rect">
            <a:avLst/>
          </a:prstGeom>
        </p:spPr>
      </p:pic>
      <p:pic>
        <p:nvPicPr>
          <p:cNvPr id="4" name="Picture 3">
            <a:extLst>
              <a:ext uri="{FF2B5EF4-FFF2-40B4-BE49-F238E27FC236}">
                <a16:creationId xmlns:a16="http://schemas.microsoft.com/office/drawing/2014/main" id="{37853D8C-4834-4EAD-8178-4807E1E8A4C6}"/>
              </a:ext>
            </a:extLst>
          </p:cNvPr>
          <p:cNvPicPr>
            <a:picLocks noChangeAspect="1"/>
          </p:cNvPicPr>
          <p:nvPr/>
        </p:nvPicPr>
        <p:blipFill>
          <a:blip r:embed="rId5"/>
          <a:stretch>
            <a:fillRect/>
          </a:stretch>
        </p:blipFill>
        <p:spPr>
          <a:xfrm>
            <a:off x="410383" y="4591390"/>
            <a:ext cx="2307431" cy="671513"/>
          </a:xfrm>
          <a:prstGeom prst="rect">
            <a:avLst/>
          </a:prstGeom>
        </p:spPr>
      </p:pic>
      <p:pic>
        <p:nvPicPr>
          <p:cNvPr id="5" name="Picture 4">
            <a:extLst>
              <a:ext uri="{FF2B5EF4-FFF2-40B4-BE49-F238E27FC236}">
                <a16:creationId xmlns:a16="http://schemas.microsoft.com/office/drawing/2014/main" id="{DE6220D8-70DF-4A10-8E6E-0E2D6E465399}"/>
              </a:ext>
            </a:extLst>
          </p:cNvPr>
          <p:cNvPicPr>
            <a:picLocks noChangeAspect="1"/>
          </p:cNvPicPr>
          <p:nvPr/>
        </p:nvPicPr>
        <p:blipFill>
          <a:blip r:embed="rId6"/>
          <a:stretch>
            <a:fillRect/>
          </a:stretch>
        </p:blipFill>
        <p:spPr>
          <a:xfrm>
            <a:off x="3365916" y="4408108"/>
            <a:ext cx="3236119" cy="878681"/>
          </a:xfrm>
          <a:prstGeom prst="rect">
            <a:avLst/>
          </a:prstGeom>
        </p:spPr>
      </p:pic>
      <p:pic>
        <p:nvPicPr>
          <p:cNvPr id="6" name="Picture 5">
            <a:extLst>
              <a:ext uri="{FF2B5EF4-FFF2-40B4-BE49-F238E27FC236}">
                <a16:creationId xmlns:a16="http://schemas.microsoft.com/office/drawing/2014/main" id="{064129CC-15A5-4E97-A75B-4A4A7494A7E9}"/>
              </a:ext>
            </a:extLst>
          </p:cNvPr>
          <p:cNvPicPr>
            <a:picLocks noChangeAspect="1"/>
          </p:cNvPicPr>
          <p:nvPr/>
        </p:nvPicPr>
        <p:blipFill>
          <a:blip r:embed="rId7"/>
          <a:stretch>
            <a:fillRect/>
          </a:stretch>
        </p:blipFill>
        <p:spPr>
          <a:xfrm>
            <a:off x="284648" y="3429001"/>
            <a:ext cx="5503830" cy="859100"/>
          </a:xfrm>
          <a:prstGeom prst="rect">
            <a:avLst/>
          </a:prstGeom>
        </p:spPr>
      </p:pic>
    </p:spTree>
    <p:extLst>
      <p:ext uri="{BB962C8B-B14F-4D97-AF65-F5344CB8AC3E}">
        <p14:creationId xmlns:p14="http://schemas.microsoft.com/office/powerpoint/2010/main" val="138894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EA73-FE99-4A62-B2A7-DE6D4067962D}"/>
              </a:ext>
            </a:extLst>
          </p:cNvPr>
          <p:cNvSpPr>
            <a:spLocks noGrp="1"/>
          </p:cNvSpPr>
          <p:nvPr>
            <p:ph type="title"/>
          </p:nvPr>
        </p:nvSpPr>
        <p:spPr>
          <a:xfrm>
            <a:off x="329784" y="245645"/>
            <a:ext cx="8455697" cy="825845"/>
          </a:xfrm>
        </p:spPr>
        <p:txBody>
          <a:bodyPr/>
          <a:lstStyle/>
          <a:p>
            <a:r>
              <a:rPr lang="en-US" sz="3200" dirty="0">
                <a:latin typeface="Arial" panose="020B0604020202020204" pitchFamily="34" charset="0"/>
                <a:cs typeface="Arial" panose="020B0604020202020204" pitchFamily="34" charset="0"/>
              </a:rPr>
              <a:t>Organizational Sustainability</a:t>
            </a:r>
          </a:p>
        </p:txBody>
      </p:sp>
      <p:sp>
        <p:nvSpPr>
          <p:cNvPr id="4" name="Content Placeholder 3">
            <a:extLst>
              <a:ext uri="{FF2B5EF4-FFF2-40B4-BE49-F238E27FC236}">
                <a16:creationId xmlns:a16="http://schemas.microsoft.com/office/drawing/2014/main" id="{AF83EFCF-E939-4133-8AC6-73791B4EB397}"/>
              </a:ext>
            </a:extLst>
          </p:cNvPr>
          <p:cNvSpPr>
            <a:spLocks noGrp="1"/>
          </p:cNvSpPr>
          <p:nvPr>
            <p:ph sz="half" idx="2"/>
          </p:nvPr>
        </p:nvSpPr>
        <p:spPr>
          <a:xfrm>
            <a:off x="698312" y="1519661"/>
            <a:ext cx="7810688" cy="4371766"/>
          </a:xfrm>
          <a:ln>
            <a:noFill/>
          </a:ln>
        </p:spPr>
        <p:txBody>
          <a:bodyPr>
            <a:noAutofit/>
          </a:bodyPr>
          <a:lstStyle/>
          <a:p>
            <a:pPr marL="0" indent="0">
              <a:buNone/>
            </a:pPr>
            <a:r>
              <a:rPr lang="en-US" sz="2200" b="1" dirty="0">
                <a:latin typeface="Arial" panose="020B0604020202020204" pitchFamily="34" charset="0"/>
                <a:cs typeface="Arial" panose="020B0604020202020204" pitchFamily="34" charset="0"/>
              </a:rPr>
              <a:t>Leadership support </a:t>
            </a:r>
          </a:p>
          <a:p>
            <a:r>
              <a:rPr lang="en-US" sz="2200" dirty="0">
                <a:latin typeface="Arial" panose="020B0604020202020204" pitchFamily="34" charset="0"/>
                <a:cs typeface="Arial" panose="020B0604020202020204" pitchFamily="34" charset="0"/>
              </a:rPr>
              <a:t>Identifying champions</a:t>
            </a:r>
          </a:p>
          <a:p>
            <a:r>
              <a:rPr lang="en-US" sz="2200" dirty="0">
                <a:latin typeface="Arial" panose="020B0604020202020204" pitchFamily="34" charset="0"/>
                <a:cs typeface="Arial" panose="020B0604020202020204" pitchFamily="34" charset="0"/>
              </a:rPr>
              <a:t>Time and resources</a:t>
            </a:r>
          </a:p>
          <a:p>
            <a:r>
              <a:rPr lang="en-US" sz="2200" dirty="0">
                <a:latin typeface="Arial" panose="020B0604020202020204" pitchFamily="34" charset="0"/>
                <a:cs typeface="Arial" panose="020B0604020202020204" pitchFamily="34" charset="0"/>
              </a:rPr>
              <a:t>Expectations for targets</a:t>
            </a:r>
          </a:p>
          <a:p>
            <a:endParaRPr lang="en-US"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Quality improvement plan</a:t>
            </a:r>
          </a:p>
          <a:p>
            <a:r>
              <a:rPr lang="en-US" sz="2200" dirty="0">
                <a:latin typeface="Arial" panose="020B0604020202020204" pitchFamily="34" charset="0"/>
                <a:cs typeface="Arial" panose="020B0604020202020204" pitchFamily="34" charset="0"/>
              </a:rPr>
              <a:t>Piloting</a:t>
            </a:r>
          </a:p>
          <a:p>
            <a:r>
              <a:rPr lang="en-US" sz="2200" dirty="0">
                <a:latin typeface="Arial" panose="020B0604020202020204" pitchFamily="34" charset="0"/>
                <a:cs typeface="Arial" panose="020B0604020202020204" pitchFamily="34" charset="0"/>
              </a:rPr>
              <a:t>Assessing data and refining workflows</a:t>
            </a:r>
          </a:p>
          <a:p>
            <a:r>
              <a:rPr lang="en-US" sz="2200" dirty="0">
                <a:latin typeface="Arial" panose="020B0604020202020204" pitchFamily="34" charset="0"/>
                <a:cs typeface="Arial" panose="020B0604020202020204" pitchFamily="34" charset="0"/>
              </a:rPr>
              <a:t>Rollout to full practice</a:t>
            </a:r>
          </a:p>
          <a:p>
            <a:r>
              <a:rPr lang="en-US" sz="2200" dirty="0">
                <a:latin typeface="Arial" panose="020B0604020202020204" pitchFamily="34" charset="0"/>
                <a:cs typeface="Arial" panose="020B0604020202020204" pitchFamily="34" charset="0"/>
              </a:rPr>
              <a:t>Training, onboarding, supervision</a:t>
            </a:r>
          </a:p>
          <a:p>
            <a:endParaRPr lang="en-US" sz="2200" b="1"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8DE8BD40-C950-4453-8352-3E468A2A1E4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FEF32-6890-4AF3-A4F4-AB34E4DD9F05}" type="slidenum">
              <a:rPr lang="en-US" smtClean="0"/>
              <a:pPr/>
              <a:t>23</a:t>
            </a:fld>
            <a:endParaRPr lang="en-US" dirty="0"/>
          </a:p>
        </p:txBody>
      </p:sp>
      <p:grpSp>
        <p:nvGrpSpPr>
          <p:cNvPr id="8" name="Group 1">
            <a:extLst>
              <a:ext uri="{FF2B5EF4-FFF2-40B4-BE49-F238E27FC236}">
                <a16:creationId xmlns:a16="http://schemas.microsoft.com/office/drawing/2014/main" id="{6BF2BE61-C302-4E66-95A7-5B97653B9E6B}"/>
              </a:ext>
            </a:extLst>
          </p:cNvPr>
          <p:cNvGrpSpPr>
            <a:grpSpLocks/>
          </p:cNvGrpSpPr>
          <p:nvPr/>
        </p:nvGrpSpPr>
        <p:grpSpPr bwMode="auto">
          <a:xfrm>
            <a:off x="5144317" y="1189995"/>
            <a:ext cx="3641164" cy="2726531"/>
            <a:chOff x="2168525" y="1778000"/>
            <a:chExt cx="4648622" cy="3635375"/>
          </a:xfrm>
        </p:grpSpPr>
        <p:grpSp>
          <p:nvGrpSpPr>
            <p:cNvPr id="9" name="Group 46">
              <a:extLst>
                <a:ext uri="{FF2B5EF4-FFF2-40B4-BE49-F238E27FC236}">
                  <a16:creationId xmlns:a16="http://schemas.microsoft.com/office/drawing/2014/main" id="{794C00E2-CEA7-4490-8922-0D760C5D3E9E}"/>
                </a:ext>
              </a:extLst>
            </p:cNvPr>
            <p:cNvGrpSpPr>
              <a:grpSpLocks/>
            </p:cNvGrpSpPr>
            <p:nvPr/>
          </p:nvGrpSpPr>
          <p:grpSpPr bwMode="auto">
            <a:xfrm>
              <a:off x="2168525" y="1778000"/>
              <a:ext cx="4522788" cy="3556000"/>
              <a:chOff x="2168525" y="2230438"/>
              <a:chExt cx="4522788" cy="3556000"/>
            </a:xfrm>
          </p:grpSpPr>
          <p:sp>
            <p:nvSpPr>
              <p:cNvPr id="13" name="Line 7">
                <a:extLst>
                  <a:ext uri="{FF2B5EF4-FFF2-40B4-BE49-F238E27FC236}">
                    <a16:creationId xmlns:a16="http://schemas.microsoft.com/office/drawing/2014/main" id="{3431067A-7ECD-465E-A6AB-696667D8C624}"/>
                  </a:ext>
                </a:extLst>
              </p:cNvPr>
              <p:cNvSpPr>
                <a:spLocks noChangeShapeType="1"/>
              </p:cNvSpPr>
              <p:nvPr/>
            </p:nvSpPr>
            <p:spPr bwMode="auto">
              <a:xfrm flipV="1">
                <a:off x="2501900" y="3311525"/>
                <a:ext cx="4189413" cy="2474913"/>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4" name="Group 8">
                <a:extLst>
                  <a:ext uri="{FF2B5EF4-FFF2-40B4-BE49-F238E27FC236}">
                    <a16:creationId xmlns:a16="http://schemas.microsoft.com/office/drawing/2014/main" id="{0D3E6C42-1C78-4FC6-8E3F-75FADACA3570}"/>
                  </a:ext>
                </a:extLst>
              </p:cNvPr>
              <p:cNvGrpSpPr>
                <a:grpSpLocks/>
              </p:cNvGrpSpPr>
              <p:nvPr/>
            </p:nvGrpSpPr>
            <p:grpSpPr bwMode="auto">
              <a:xfrm>
                <a:off x="2235200" y="4573588"/>
                <a:ext cx="836613" cy="831850"/>
                <a:chOff x="1408" y="2881"/>
                <a:chExt cx="527" cy="524"/>
              </a:xfrm>
            </p:grpSpPr>
            <p:grpSp>
              <p:nvGrpSpPr>
                <p:cNvPr id="44" name="Group 9">
                  <a:extLst>
                    <a:ext uri="{FF2B5EF4-FFF2-40B4-BE49-F238E27FC236}">
                      <a16:creationId xmlns:a16="http://schemas.microsoft.com/office/drawing/2014/main" id="{9A0D910A-7BEB-42D9-8467-DFAD777D36F7}"/>
                    </a:ext>
                  </a:extLst>
                </p:cNvPr>
                <p:cNvGrpSpPr>
                  <a:grpSpLocks/>
                </p:cNvGrpSpPr>
                <p:nvPr/>
              </p:nvGrpSpPr>
              <p:grpSpPr bwMode="auto">
                <a:xfrm>
                  <a:off x="1408" y="2881"/>
                  <a:ext cx="527" cy="524"/>
                  <a:chOff x="1408" y="2881"/>
                  <a:chExt cx="527" cy="524"/>
                </a:xfrm>
              </p:grpSpPr>
              <p:sp>
                <p:nvSpPr>
                  <p:cNvPr id="49" name="Oval 10">
                    <a:extLst>
                      <a:ext uri="{FF2B5EF4-FFF2-40B4-BE49-F238E27FC236}">
                        <a16:creationId xmlns:a16="http://schemas.microsoft.com/office/drawing/2014/main" id="{A0B504DF-B12C-4078-8AC3-82D5FAACEF22}"/>
                      </a:ext>
                    </a:extLst>
                  </p:cNvPr>
                  <p:cNvSpPr>
                    <a:spLocks noChangeArrowheads="1"/>
                  </p:cNvSpPr>
                  <p:nvPr/>
                </p:nvSpPr>
                <p:spPr bwMode="auto">
                  <a:xfrm>
                    <a:off x="1411" y="288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50" name="Line 11">
                    <a:extLst>
                      <a:ext uri="{FF2B5EF4-FFF2-40B4-BE49-F238E27FC236}">
                        <a16:creationId xmlns:a16="http://schemas.microsoft.com/office/drawing/2014/main" id="{026ADE04-E015-4D39-A957-1FDD2D1C828D}"/>
                      </a:ext>
                    </a:extLst>
                  </p:cNvPr>
                  <p:cNvSpPr>
                    <a:spLocks noChangeShapeType="1"/>
                  </p:cNvSpPr>
                  <p:nvPr/>
                </p:nvSpPr>
                <p:spPr bwMode="auto">
                  <a:xfrm>
                    <a:off x="1408" y="3144"/>
                    <a:ext cx="52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2">
                    <a:extLst>
                      <a:ext uri="{FF2B5EF4-FFF2-40B4-BE49-F238E27FC236}">
                        <a16:creationId xmlns:a16="http://schemas.microsoft.com/office/drawing/2014/main" id="{6F77EDD2-2403-4A1A-8641-F2DBE79900AE}"/>
                      </a:ext>
                    </a:extLst>
                  </p:cNvPr>
                  <p:cNvSpPr>
                    <a:spLocks noChangeShapeType="1"/>
                  </p:cNvSpPr>
                  <p:nvPr/>
                </p:nvSpPr>
                <p:spPr bwMode="auto">
                  <a:xfrm>
                    <a:off x="1671" y="2881"/>
                    <a:ext cx="0" cy="5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5" name="Rectangle 13">
                  <a:extLst>
                    <a:ext uri="{FF2B5EF4-FFF2-40B4-BE49-F238E27FC236}">
                      <a16:creationId xmlns:a16="http://schemas.microsoft.com/office/drawing/2014/main" id="{907F4548-8478-42BA-8725-D6F9D7F7146C}"/>
                    </a:ext>
                  </a:extLst>
                </p:cNvPr>
                <p:cNvSpPr>
                  <a:spLocks noChangeArrowheads="1"/>
                </p:cNvSpPr>
                <p:nvPr/>
              </p:nvSpPr>
              <p:spPr bwMode="auto">
                <a:xfrm>
                  <a:off x="1476" y="2917"/>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A</a:t>
                  </a:r>
                </a:p>
              </p:txBody>
            </p:sp>
            <p:sp>
              <p:nvSpPr>
                <p:cNvPr id="46" name="Rectangle 14">
                  <a:extLst>
                    <a:ext uri="{FF2B5EF4-FFF2-40B4-BE49-F238E27FC236}">
                      <a16:creationId xmlns:a16="http://schemas.microsoft.com/office/drawing/2014/main" id="{69853B84-A304-459B-B4D0-E9F6CBAE3064}"/>
                    </a:ext>
                  </a:extLst>
                </p:cNvPr>
                <p:cNvSpPr>
                  <a:spLocks noChangeArrowheads="1"/>
                </p:cNvSpPr>
                <p:nvPr/>
              </p:nvSpPr>
              <p:spPr bwMode="auto">
                <a:xfrm>
                  <a:off x="1681" y="2917"/>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P</a:t>
                  </a:r>
                </a:p>
              </p:txBody>
            </p:sp>
            <p:sp>
              <p:nvSpPr>
                <p:cNvPr id="47" name="Rectangle 15">
                  <a:extLst>
                    <a:ext uri="{FF2B5EF4-FFF2-40B4-BE49-F238E27FC236}">
                      <a16:creationId xmlns:a16="http://schemas.microsoft.com/office/drawing/2014/main" id="{38FD3A06-BD15-4C7B-B7D9-9BA8E7B0E012}"/>
                    </a:ext>
                  </a:extLst>
                </p:cNvPr>
                <p:cNvSpPr>
                  <a:spLocks noChangeArrowheads="1"/>
                </p:cNvSpPr>
                <p:nvPr/>
              </p:nvSpPr>
              <p:spPr bwMode="auto">
                <a:xfrm>
                  <a:off x="1476" y="3138"/>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S</a:t>
                  </a:r>
                </a:p>
              </p:txBody>
            </p:sp>
            <p:sp>
              <p:nvSpPr>
                <p:cNvPr id="48" name="Rectangle 16">
                  <a:extLst>
                    <a:ext uri="{FF2B5EF4-FFF2-40B4-BE49-F238E27FC236}">
                      <a16:creationId xmlns:a16="http://schemas.microsoft.com/office/drawing/2014/main" id="{5C0DB3D5-FD26-412F-B83C-4930F941C50E}"/>
                    </a:ext>
                  </a:extLst>
                </p:cNvPr>
                <p:cNvSpPr>
                  <a:spLocks noChangeArrowheads="1"/>
                </p:cNvSpPr>
                <p:nvPr/>
              </p:nvSpPr>
              <p:spPr bwMode="auto">
                <a:xfrm>
                  <a:off x="1681" y="3138"/>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D</a:t>
                  </a:r>
                </a:p>
              </p:txBody>
            </p:sp>
          </p:grpSp>
          <p:grpSp>
            <p:nvGrpSpPr>
              <p:cNvPr id="15" name="Group 17">
                <a:extLst>
                  <a:ext uri="{FF2B5EF4-FFF2-40B4-BE49-F238E27FC236}">
                    <a16:creationId xmlns:a16="http://schemas.microsoft.com/office/drawing/2014/main" id="{C5F46DF1-36FD-4D29-ABBC-147B56759A71}"/>
                  </a:ext>
                </a:extLst>
              </p:cNvPr>
              <p:cNvGrpSpPr>
                <a:grpSpLocks/>
              </p:cNvGrpSpPr>
              <p:nvPr/>
            </p:nvGrpSpPr>
            <p:grpSpPr bwMode="auto">
              <a:xfrm>
                <a:off x="3384550" y="3883030"/>
                <a:ext cx="825500" cy="877888"/>
                <a:chOff x="2132" y="2446"/>
                <a:chExt cx="520" cy="553"/>
              </a:xfrm>
            </p:grpSpPr>
            <p:grpSp>
              <p:nvGrpSpPr>
                <p:cNvPr id="36" name="Group 18">
                  <a:extLst>
                    <a:ext uri="{FF2B5EF4-FFF2-40B4-BE49-F238E27FC236}">
                      <a16:creationId xmlns:a16="http://schemas.microsoft.com/office/drawing/2014/main" id="{E64BB427-EA8D-488C-934C-381F2BB8840B}"/>
                    </a:ext>
                  </a:extLst>
                </p:cNvPr>
                <p:cNvGrpSpPr>
                  <a:grpSpLocks/>
                </p:cNvGrpSpPr>
                <p:nvPr/>
              </p:nvGrpSpPr>
              <p:grpSpPr bwMode="auto">
                <a:xfrm>
                  <a:off x="2132" y="2464"/>
                  <a:ext cx="520" cy="520"/>
                  <a:chOff x="2132" y="2464"/>
                  <a:chExt cx="520" cy="520"/>
                </a:xfrm>
              </p:grpSpPr>
              <p:sp>
                <p:nvSpPr>
                  <p:cNvPr id="41" name="Oval 19">
                    <a:extLst>
                      <a:ext uri="{FF2B5EF4-FFF2-40B4-BE49-F238E27FC236}">
                        <a16:creationId xmlns:a16="http://schemas.microsoft.com/office/drawing/2014/main" id="{D6D09FBB-AF43-4EF1-86F3-CD8FCD300A31}"/>
                      </a:ext>
                    </a:extLst>
                  </p:cNvPr>
                  <p:cNvSpPr>
                    <a:spLocks noChangeArrowheads="1"/>
                  </p:cNvSpPr>
                  <p:nvPr/>
                </p:nvSpPr>
                <p:spPr bwMode="auto">
                  <a:xfrm rot="2340000">
                    <a:off x="2132" y="246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42" name="Line 20">
                    <a:extLst>
                      <a:ext uri="{FF2B5EF4-FFF2-40B4-BE49-F238E27FC236}">
                        <a16:creationId xmlns:a16="http://schemas.microsoft.com/office/drawing/2014/main" id="{AC6192C6-FF2B-4AED-8E1D-B7054F68D8C8}"/>
                      </a:ext>
                    </a:extLst>
                  </p:cNvPr>
                  <p:cNvSpPr>
                    <a:spLocks noChangeShapeType="1"/>
                  </p:cNvSpPr>
                  <p:nvPr/>
                </p:nvSpPr>
                <p:spPr bwMode="auto">
                  <a:xfrm>
                    <a:off x="2188" y="2560"/>
                    <a:ext cx="409" cy="3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1">
                    <a:extLst>
                      <a:ext uri="{FF2B5EF4-FFF2-40B4-BE49-F238E27FC236}">
                        <a16:creationId xmlns:a16="http://schemas.microsoft.com/office/drawing/2014/main" id="{5D2D474B-9CDC-4A81-8CD8-E60C5C898823}"/>
                      </a:ext>
                    </a:extLst>
                  </p:cNvPr>
                  <p:cNvSpPr>
                    <a:spLocks noChangeShapeType="1"/>
                  </p:cNvSpPr>
                  <p:nvPr/>
                </p:nvSpPr>
                <p:spPr bwMode="auto">
                  <a:xfrm flipH="1">
                    <a:off x="2229" y="2519"/>
                    <a:ext cx="329" cy="4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7" name="Rectangle 22">
                  <a:extLst>
                    <a:ext uri="{FF2B5EF4-FFF2-40B4-BE49-F238E27FC236}">
                      <a16:creationId xmlns:a16="http://schemas.microsoft.com/office/drawing/2014/main" id="{4797DBB8-8F12-4591-97D4-2E31AC1917AB}"/>
                    </a:ext>
                  </a:extLst>
                </p:cNvPr>
                <p:cNvSpPr>
                  <a:spLocks noChangeArrowheads="1"/>
                </p:cNvSpPr>
                <p:nvPr/>
              </p:nvSpPr>
              <p:spPr bwMode="auto">
                <a:xfrm rot="2340000">
                  <a:off x="2282" y="2446"/>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A</a:t>
                  </a:r>
                </a:p>
              </p:txBody>
            </p:sp>
            <p:sp>
              <p:nvSpPr>
                <p:cNvPr id="38" name="Rectangle 23">
                  <a:extLst>
                    <a:ext uri="{FF2B5EF4-FFF2-40B4-BE49-F238E27FC236}">
                      <a16:creationId xmlns:a16="http://schemas.microsoft.com/office/drawing/2014/main" id="{902CC5A7-49CF-4832-8DE1-EB275493F646}"/>
                    </a:ext>
                  </a:extLst>
                </p:cNvPr>
                <p:cNvSpPr>
                  <a:spLocks noChangeArrowheads="1"/>
                </p:cNvSpPr>
                <p:nvPr/>
              </p:nvSpPr>
              <p:spPr bwMode="auto">
                <a:xfrm rot="2340000">
                  <a:off x="2434" y="2593"/>
                  <a:ext cx="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P</a:t>
                  </a:r>
                </a:p>
              </p:txBody>
            </p:sp>
            <p:sp>
              <p:nvSpPr>
                <p:cNvPr id="39" name="Rectangle 24">
                  <a:extLst>
                    <a:ext uri="{FF2B5EF4-FFF2-40B4-BE49-F238E27FC236}">
                      <a16:creationId xmlns:a16="http://schemas.microsoft.com/office/drawing/2014/main" id="{CF3C1134-38F4-4389-A4AD-B3AF967D75D7}"/>
                    </a:ext>
                  </a:extLst>
                </p:cNvPr>
                <p:cNvSpPr>
                  <a:spLocks noChangeArrowheads="1"/>
                </p:cNvSpPr>
                <p:nvPr/>
              </p:nvSpPr>
              <p:spPr bwMode="auto">
                <a:xfrm rot="2340000">
                  <a:off x="2142" y="2619"/>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S</a:t>
                  </a:r>
                </a:p>
              </p:txBody>
            </p:sp>
            <p:sp>
              <p:nvSpPr>
                <p:cNvPr id="40" name="Rectangle 25">
                  <a:extLst>
                    <a:ext uri="{FF2B5EF4-FFF2-40B4-BE49-F238E27FC236}">
                      <a16:creationId xmlns:a16="http://schemas.microsoft.com/office/drawing/2014/main" id="{A12808C3-E26F-4AF4-8A84-938743442F62}"/>
                    </a:ext>
                  </a:extLst>
                </p:cNvPr>
                <p:cNvSpPr>
                  <a:spLocks noChangeArrowheads="1"/>
                </p:cNvSpPr>
                <p:nvPr/>
              </p:nvSpPr>
              <p:spPr bwMode="auto">
                <a:xfrm rot="2340000">
                  <a:off x="2296" y="2766"/>
                  <a:ext cx="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D</a:t>
                  </a:r>
                </a:p>
              </p:txBody>
            </p:sp>
          </p:grpSp>
          <p:grpSp>
            <p:nvGrpSpPr>
              <p:cNvPr id="16" name="Group 26">
                <a:extLst>
                  <a:ext uri="{FF2B5EF4-FFF2-40B4-BE49-F238E27FC236}">
                    <a16:creationId xmlns:a16="http://schemas.microsoft.com/office/drawing/2014/main" id="{C27D5B9C-1493-4BA2-A177-8A3DA05FD75A}"/>
                  </a:ext>
                </a:extLst>
              </p:cNvPr>
              <p:cNvGrpSpPr>
                <a:grpSpLocks/>
              </p:cNvGrpSpPr>
              <p:nvPr/>
            </p:nvGrpSpPr>
            <p:grpSpPr bwMode="auto">
              <a:xfrm>
                <a:off x="5621338" y="2573338"/>
                <a:ext cx="836612" cy="831850"/>
                <a:chOff x="3541" y="1621"/>
                <a:chExt cx="527" cy="524"/>
              </a:xfrm>
            </p:grpSpPr>
            <p:grpSp>
              <p:nvGrpSpPr>
                <p:cNvPr id="28" name="Group 27">
                  <a:extLst>
                    <a:ext uri="{FF2B5EF4-FFF2-40B4-BE49-F238E27FC236}">
                      <a16:creationId xmlns:a16="http://schemas.microsoft.com/office/drawing/2014/main" id="{AB1792A9-948B-454E-A235-9AB134F0D033}"/>
                    </a:ext>
                  </a:extLst>
                </p:cNvPr>
                <p:cNvGrpSpPr>
                  <a:grpSpLocks/>
                </p:cNvGrpSpPr>
                <p:nvPr/>
              </p:nvGrpSpPr>
              <p:grpSpPr bwMode="auto">
                <a:xfrm>
                  <a:off x="3541" y="1621"/>
                  <a:ext cx="527" cy="524"/>
                  <a:chOff x="3541" y="1621"/>
                  <a:chExt cx="527" cy="524"/>
                </a:xfrm>
              </p:grpSpPr>
              <p:sp>
                <p:nvSpPr>
                  <p:cNvPr id="33" name="Oval 28">
                    <a:extLst>
                      <a:ext uri="{FF2B5EF4-FFF2-40B4-BE49-F238E27FC236}">
                        <a16:creationId xmlns:a16="http://schemas.microsoft.com/office/drawing/2014/main" id="{33A7C884-CFDA-4619-8B23-5693793EC25E}"/>
                      </a:ext>
                    </a:extLst>
                  </p:cNvPr>
                  <p:cNvSpPr>
                    <a:spLocks noChangeArrowheads="1"/>
                  </p:cNvSpPr>
                  <p:nvPr/>
                </p:nvSpPr>
                <p:spPr bwMode="auto">
                  <a:xfrm>
                    <a:off x="3544" y="162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4" name="Line 29">
                    <a:extLst>
                      <a:ext uri="{FF2B5EF4-FFF2-40B4-BE49-F238E27FC236}">
                        <a16:creationId xmlns:a16="http://schemas.microsoft.com/office/drawing/2014/main" id="{5F669208-8E2D-44A5-BAC3-DC3D914B830F}"/>
                      </a:ext>
                    </a:extLst>
                  </p:cNvPr>
                  <p:cNvSpPr>
                    <a:spLocks noChangeShapeType="1"/>
                  </p:cNvSpPr>
                  <p:nvPr/>
                </p:nvSpPr>
                <p:spPr bwMode="auto">
                  <a:xfrm>
                    <a:off x="3541" y="1884"/>
                    <a:ext cx="52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0">
                    <a:extLst>
                      <a:ext uri="{FF2B5EF4-FFF2-40B4-BE49-F238E27FC236}">
                        <a16:creationId xmlns:a16="http://schemas.microsoft.com/office/drawing/2014/main" id="{E59F7AE2-E9DB-46D9-B4AF-FAB50946772C}"/>
                      </a:ext>
                    </a:extLst>
                  </p:cNvPr>
                  <p:cNvSpPr>
                    <a:spLocks noChangeShapeType="1"/>
                  </p:cNvSpPr>
                  <p:nvPr/>
                </p:nvSpPr>
                <p:spPr bwMode="auto">
                  <a:xfrm>
                    <a:off x="3804" y="1621"/>
                    <a:ext cx="0" cy="5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9" name="Rectangle 31">
                  <a:extLst>
                    <a:ext uri="{FF2B5EF4-FFF2-40B4-BE49-F238E27FC236}">
                      <a16:creationId xmlns:a16="http://schemas.microsoft.com/office/drawing/2014/main" id="{6A1F5DCB-738C-48F5-973A-6A32F28B4AE8}"/>
                    </a:ext>
                  </a:extLst>
                </p:cNvPr>
                <p:cNvSpPr>
                  <a:spLocks noChangeArrowheads="1"/>
                </p:cNvSpPr>
                <p:nvPr/>
              </p:nvSpPr>
              <p:spPr bwMode="auto">
                <a:xfrm>
                  <a:off x="3609" y="1657"/>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A</a:t>
                  </a:r>
                </a:p>
              </p:txBody>
            </p:sp>
            <p:sp>
              <p:nvSpPr>
                <p:cNvPr id="30" name="Rectangle 32">
                  <a:extLst>
                    <a:ext uri="{FF2B5EF4-FFF2-40B4-BE49-F238E27FC236}">
                      <a16:creationId xmlns:a16="http://schemas.microsoft.com/office/drawing/2014/main" id="{864B4A9C-1E81-4E1B-97E2-F0D453116DE5}"/>
                    </a:ext>
                  </a:extLst>
                </p:cNvPr>
                <p:cNvSpPr>
                  <a:spLocks noChangeArrowheads="1"/>
                </p:cNvSpPr>
                <p:nvPr/>
              </p:nvSpPr>
              <p:spPr bwMode="auto">
                <a:xfrm>
                  <a:off x="3814" y="1657"/>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P</a:t>
                  </a:r>
                </a:p>
              </p:txBody>
            </p:sp>
            <p:sp>
              <p:nvSpPr>
                <p:cNvPr id="31" name="Rectangle 33">
                  <a:extLst>
                    <a:ext uri="{FF2B5EF4-FFF2-40B4-BE49-F238E27FC236}">
                      <a16:creationId xmlns:a16="http://schemas.microsoft.com/office/drawing/2014/main" id="{FF239A6A-A008-45AA-810C-F3BB4EED96BB}"/>
                    </a:ext>
                  </a:extLst>
                </p:cNvPr>
                <p:cNvSpPr>
                  <a:spLocks noChangeArrowheads="1"/>
                </p:cNvSpPr>
                <p:nvPr/>
              </p:nvSpPr>
              <p:spPr bwMode="auto">
                <a:xfrm>
                  <a:off x="3609" y="1878"/>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S</a:t>
                  </a:r>
                </a:p>
              </p:txBody>
            </p:sp>
            <p:sp>
              <p:nvSpPr>
                <p:cNvPr id="32" name="Rectangle 34">
                  <a:extLst>
                    <a:ext uri="{FF2B5EF4-FFF2-40B4-BE49-F238E27FC236}">
                      <a16:creationId xmlns:a16="http://schemas.microsoft.com/office/drawing/2014/main" id="{20320ED2-FF5E-4C70-9DD7-86ABBDC49BFB}"/>
                    </a:ext>
                  </a:extLst>
                </p:cNvPr>
                <p:cNvSpPr>
                  <a:spLocks noChangeArrowheads="1"/>
                </p:cNvSpPr>
                <p:nvPr/>
              </p:nvSpPr>
              <p:spPr bwMode="auto">
                <a:xfrm>
                  <a:off x="3814" y="1878"/>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D</a:t>
                  </a:r>
                </a:p>
              </p:txBody>
            </p:sp>
          </p:grpSp>
          <p:grpSp>
            <p:nvGrpSpPr>
              <p:cNvPr id="17" name="Group 35">
                <a:extLst>
                  <a:ext uri="{FF2B5EF4-FFF2-40B4-BE49-F238E27FC236}">
                    <a16:creationId xmlns:a16="http://schemas.microsoft.com/office/drawing/2014/main" id="{A3572455-44A2-4B6D-89ED-03738FC7DE19}"/>
                  </a:ext>
                </a:extLst>
              </p:cNvPr>
              <p:cNvGrpSpPr>
                <a:grpSpLocks/>
              </p:cNvGrpSpPr>
              <p:nvPr/>
            </p:nvGrpSpPr>
            <p:grpSpPr bwMode="auto">
              <a:xfrm>
                <a:off x="4525963" y="3221038"/>
                <a:ext cx="825500" cy="825500"/>
                <a:chOff x="2851" y="2029"/>
                <a:chExt cx="520" cy="520"/>
              </a:xfrm>
            </p:grpSpPr>
            <p:grpSp>
              <p:nvGrpSpPr>
                <p:cNvPr id="21" name="Group 36">
                  <a:extLst>
                    <a:ext uri="{FF2B5EF4-FFF2-40B4-BE49-F238E27FC236}">
                      <a16:creationId xmlns:a16="http://schemas.microsoft.com/office/drawing/2014/main" id="{0D8F5E80-F2C0-4FF1-B4DF-A5A8E7CE95A0}"/>
                    </a:ext>
                  </a:extLst>
                </p:cNvPr>
                <p:cNvGrpSpPr>
                  <a:grpSpLocks/>
                </p:cNvGrpSpPr>
                <p:nvPr/>
              </p:nvGrpSpPr>
              <p:grpSpPr bwMode="auto">
                <a:xfrm>
                  <a:off x="2851" y="2029"/>
                  <a:ext cx="520" cy="520"/>
                  <a:chOff x="2851" y="2029"/>
                  <a:chExt cx="520" cy="520"/>
                </a:xfrm>
              </p:grpSpPr>
              <p:sp>
                <p:nvSpPr>
                  <p:cNvPr id="25" name="Oval 37">
                    <a:extLst>
                      <a:ext uri="{FF2B5EF4-FFF2-40B4-BE49-F238E27FC236}">
                        <a16:creationId xmlns:a16="http://schemas.microsoft.com/office/drawing/2014/main" id="{40AFCF6C-C396-41DF-B607-8C7135D18582}"/>
                      </a:ext>
                    </a:extLst>
                  </p:cNvPr>
                  <p:cNvSpPr>
                    <a:spLocks noChangeArrowheads="1"/>
                  </p:cNvSpPr>
                  <p:nvPr/>
                </p:nvSpPr>
                <p:spPr bwMode="auto">
                  <a:xfrm rot="840000">
                    <a:off x="2851" y="2029"/>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6" name="Line 38">
                    <a:extLst>
                      <a:ext uri="{FF2B5EF4-FFF2-40B4-BE49-F238E27FC236}">
                        <a16:creationId xmlns:a16="http://schemas.microsoft.com/office/drawing/2014/main" id="{7A7CEC52-48FC-431F-8D1B-55C2508ADE31}"/>
                      </a:ext>
                    </a:extLst>
                  </p:cNvPr>
                  <p:cNvSpPr>
                    <a:spLocks noChangeShapeType="1"/>
                  </p:cNvSpPr>
                  <p:nvPr/>
                </p:nvSpPr>
                <p:spPr bwMode="auto">
                  <a:xfrm>
                    <a:off x="2856" y="2226"/>
                    <a:ext cx="511" cy="1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 name="Line 39">
                    <a:extLst>
                      <a:ext uri="{FF2B5EF4-FFF2-40B4-BE49-F238E27FC236}">
                        <a16:creationId xmlns:a16="http://schemas.microsoft.com/office/drawing/2014/main" id="{06DEA3BE-9FB9-4F7D-A43B-61D5D4268439}"/>
                      </a:ext>
                    </a:extLst>
                  </p:cNvPr>
                  <p:cNvSpPr>
                    <a:spLocks noChangeShapeType="1"/>
                  </p:cNvSpPr>
                  <p:nvPr/>
                </p:nvSpPr>
                <p:spPr bwMode="auto">
                  <a:xfrm flipH="1">
                    <a:off x="3049" y="2034"/>
                    <a:ext cx="126" cy="50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 name="Rectangle 40">
                  <a:extLst>
                    <a:ext uri="{FF2B5EF4-FFF2-40B4-BE49-F238E27FC236}">
                      <a16:creationId xmlns:a16="http://schemas.microsoft.com/office/drawing/2014/main" id="{CD271FDD-7A12-4C00-8A80-B201B5761849}"/>
                    </a:ext>
                  </a:extLst>
                </p:cNvPr>
                <p:cNvSpPr>
                  <a:spLocks noChangeArrowheads="1"/>
                </p:cNvSpPr>
                <p:nvPr/>
              </p:nvSpPr>
              <p:spPr bwMode="auto">
                <a:xfrm rot="840000">
                  <a:off x="2949" y="2037"/>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D</a:t>
                  </a:r>
                </a:p>
              </p:txBody>
            </p:sp>
            <p:sp>
              <p:nvSpPr>
                <p:cNvPr id="23" name="Rectangle 42">
                  <a:extLst>
                    <a:ext uri="{FF2B5EF4-FFF2-40B4-BE49-F238E27FC236}">
                      <a16:creationId xmlns:a16="http://schemas.microsoft.com/office/drawing/2014/main" id="{C08C2C17-4920-4BC0-9EB5-0ED80935941D}"/>
                    </a:ext>
                  </a:extLst>
                </p:cNvPr>
                <p:cNvSpPr>
                  <a:spLocks noChangeArrowheads="1"/>
                </p:cNvSpPr>
                <p:nvPr/>
              </p:nvSpPr>
              <p:spPr bwMode="auto">
                <a:xfrm rot="840000">
                  <a:off x="2896" y="2252"/>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a:latin typeface="TradeGothic"/>
                    </a:rPr>
                    <a:t>P</a:t>
                  </a:r>
                </a:p>
              </p:txBody>
            </p:sp>
            <p:sp>
              <p:nvSpPr>
                <p:cNvPr id="24" name="Rectangle 43">
                  <a:extLst>
                    <a:ext uri="{FF2B5EF4-FFF2-40B4-BE49-F238E27FC236}">
                      <a16:creationId xmlns:a16="http://schemas.microsoft.com/office/drawing/2014/main" id="{1242F9C2-A494-4CF6-AE94-32F0F538A626}"/>
                    </a:ext>
                  </a:extLst>
                </p:cNvPr>
                <p:cNvSpPr>
                  <a:spLocks noChangeArrowheads="1"/>
                </p:cNvSpPr>
                <p:nvPr/>
              </p:nvSpPr>
              <p:spPr bwMode="auto">
                <a:xfrm rot="840000">
                  <a:off x="3094" y="2306"/>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350" b="1" dirty="0">
                      <a:latin typeface="TradeGothic"/>
                    </a:rPr>
                    <a:t>A</a:t>
                  </a:r>
                </a:p>
              </p:txBody>
            </p:sp>
          </p:grpSp>
          <p:sp>
            <p:nvSpPr>
              <p:cNvPr id="18" name="Line 44">
                <a:extLst>
                  <a:ext uri="{FF2B5EF4-FFF2-40B4-BE49-F238E27FC236}">
                    <a16:creationId xmlns:a16="http://schemas.microsoft.com/office/drawing/2014/main" id="{BAD571F2-7203-4949-9D27-C560A7E65013}"/>
                  </a:ext>
                </a:extLst>
              </p:cNvPr>
              <p:cNvSpPr>
                <a:spLocks noChangeShapeType="1"/>
              </p:cNvSpPr>
              <p:nvPr/>
            </p:nvSpPr>
            <p:spPr bwMode="auto">
              <a:xfrm flipV="1">
                <a:off x="2268538" y="3576638"/>
                <a:ext cx="1023937" cy="612775"/>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 name="Rectangle 45">
                <a:extLst>
                  <a:ext uri="{FF2B5EF4-FFF2-40B4-BE49-F238E27FC236}">
                    <a16:creationId xmlns:a16="http://schemas.microsoft.com/office/drawing/2014/main" id="{C52299E3-18D3-4BFF-8EBE-A3387F8DE639}"/>
                  </a:ext>
                </a:extLst>
              </p:cNvPr>
              <p:cNvSpPr>
                <a:spLocks noChangeArrowheads="1"/>
              </p:cNvSpPr>
              <p:nvPr/>
            </p:nvSpPr>
            <p:spPr bwMode="auto">
              <a:xfrm rot="19740000">
                <a:off x="2168525" y="2878758"/>
                <a:ext cx="3429000" cy="46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800" b="1">
                    <a:latin typeface="Sabon"/>
                  </a:rPr>
                  <a:t>Data</a:t>
                </a:r>
              </a:p>
            </p:txBody>
          </p:sp>
          <p:sp>
            <p:nvSpPr>
              <p:cNvPr id="20" name="Line 46">
                <a:extLst>
                  <a:ext uri="{FF2B5EF4-FFF2-40B4-BE49-F238E27FC236}">
                    <a16:creationId xmlns:a16="http://schemas.microsoft.com/office/drawing/2014/main" id="{D9A371D2-ED6E-499D-A576-C1E2F5CC09A9}"/>
                  </a:ext>
                </a:extLst>
              </p:cNvPr>
              <p:cNvSpPr>
                <a:spLocks noChangeShapeType="1"/>
              </p:cNvSpPr>
              <p:nvPr/>
            </p:nvSpPr>
            <p:spPr bwMode="auto">
              <a:xfrm flipV="1">
                <a:off x="4500563" y="2230438"/>
                <a:ext cx="1089025" cy="646112"/>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0" name="Line 44">
              <a:extLst>
                <a:ext uri="{FF2B5EF4-FFF2-40B4-BE49-F238E27FC236}">
                  <a16:creationId xmlns:a16="http://schemas.microsoft.com/office/drawing/2014/main" id="{8B530791-05DE-4209-95D9-31D6DC08BBE4}"/>
                </a:ext>
              </a:extLst>
            </p:cNvPr>
            <p:cNvSpPr>
              <a:spLocks noChangeShapeType="1"/>
            </p:cNvSpPr>
            <p:nvPr/>
          </p:nvSpPr>
          <p:spPr bwMode="auto">
            <a:xfrm flipV="1">
              <a:off x="2971800" y="4800600"/>
              <a:ext cx="1023938" cy="612775"/>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 name="Line 46">
              <a:extLst>
                <a:ext uri="{FF2B5EF4-FFF2-40B4-BE49-F238E27FC236}">
                  <a16:creationId xmlns:a16="http://schemas.microsoft.com/office/drawing/2014/main" id="{C6273AAE-5C14-4149-8D33-1B7A025AC264}"/>
                </a:ext>
              </a:extLst>
            </p:cNvPr>
            <p:cNvSpPr>
              <a:spLocks noChangeShapeType="1"/>
            </p:cNvSpPr>
            <p:nvPr/>
          </p:nvSpPr>
          <p:spPr bwMode="auto">
            <a:xfrm flipV="1">
              <a:off x="5638800" y="3200400"/>
              <a:ext cx="1089025" cy="646113"/>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45">
              <a:extLst>
                <a:ext uri="{FF2B5EF4-FFF2-40B4-BE49-F238E27FC236}">
                  <a16:creationId xmlns:a16="http://schemas.microsoft.com/office/drawing/2014/main" id="{72164943-5B3D-498A-906C-80DCA5A054F7}"/>
                </a:ext>
              </a:extLst>
            </p:cNvPr>
            <p:cNvSpPr>
              <a:spLocks noChangeArrowheads="1"/>
            </p:cNvSpPr>
            <p:nvPr/>
          </p:nvSpPr>
          <p:spPr bwMode="auto">
            <a:xfrm rot="19740000">
              <a:off x="3388147" y="4365203"/>
              <a:ext cx="3429000" cy="46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800" b="1" dirty="0">
                  <a:latin typeface="Sabon"/>
                </a:rPr>
                <a:t>Learning &amp; Improvement</a:t>
              </a:r>
            </a:p>
          </p:txBody>
        </p:sp>
      </p:grpSp>
    </p:spTree>
    <p:extLst>
      <p:ext uri="{BB962C8B-B14F-4D97-AF65-F5344CB8AC3E}">
        <p14:creationId xmlns:p14="http://schemas.microsoft.com/office/powerpoint/2010/main" val="336611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EA73-FE99-4A62-B2A7-DE6D4067962D}"/>
              </a:ext>
            </a:extLst>
          </p:cNvPr>
          <p:cNvSpPr>
            <a:spLocks noGrp="1"/>
          </p:cNvSpPr>
          <p:nvPr>
            <p:ph type="title"/>
          </p:nvPr>
        </p:nvSpPr>
        <p:spPr>
          <a:xfrm>
            <a:off x="329784" y="245645"/>
            <a:ext cx="8455697" cy="825845"/>
          </a:xfrm>
        </p:spPr>
        <p:txBody>
          <a:bodyPr/>
          <a:lstStyle/>
          <a:p>
            <a:r>
              <a:rPr lang="en-US" sz="3200" dirty="0">
                <a:latin typeface="Arial" panose="020B0604020202020204" pitchFamily="34" charset="0"/>
                <a:cs typeface="Arial" panose="020B0604020202020204" pitchFamily="34" charset="0"/>
              </a:rPr>
              <a:t>Developing an Operational Plan for SBIRT</a:t>
            </a:r>
          </a:p>
        </p:txBody>
      </p:sp>
      <p:sp>
        <p:nvSpPr>
          <p:cNvPr id="4" name="Content Placeholder 3">
            <a:extLst>
              <a:ext uri="{FF2B5EF4-FFF2-40B4-BE49-F238E27FC236}">
                <a16:creationId xmlns:a16="http://schemas.microsoft.com/office/drawing/2014/main" id="{AF83EFCF-E939-4133-8AC6-73791B4EB397}"/>
              </a:ext>
            </a:extLst>
          </p:cNvPr>
          <p:cNvSpPr>
            <a:spLocks noGrp="1"/>
          </p:cNvSpPr>
          <p:nvPr>
            <p:ph sz="half" idx="2"/>
          </p:nvPr>
        </p:nvSpPr>
        <p:spPr>
          <a:xfrm>
            <a:off x="299804" y="1519661"/>
            <a:ext cx="4092315" cy="4371766"/>
          </a:xfrm>
          <a:ln>
            <a:solidFill>
              <a:schemeClr val="tx1"/>
            </a:solidFill>
          </a:ln>
        </p:spPr>
        <p:txBody>
          <a:bodyPr>
            <a:noAutofit/>
          </a:bodyPr>
          <a:lstStyle/>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1. Workflow: </a:t>
            </a:r>
            <a:r>
              <a:rPr lang="en-US" sz="2200" dirty="0">
                <a:latin typeface="Arial" panose="020B0604020202020204" pitchFamily="34" charset="0"/>
                <a:cs typeface="Arial" panose="020B0604020202020204" pitchFamily="34" charset="0"/>
              </a:rPr>
              <a:t>Staff roles &amp; tasks, target population, process</a:t>
            </a: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2. Screening:</a:t>
            </a:r>
            <a:r>
              <a:rPr lang="en-US" sz="2200" dirty="0">
                <a:latin typeface="Arial" panose="020B0604020202020204" pitchFamily="34" charset="0"/>
                <a:cs typeface="Arial" panose="020B0604020202020204" pitchFamily="34" charset="0"/>
              </a:rPr>
              <a:t> Tools, frequency, delivery method</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3. Brief intervention:</a:t>
            </a:r>
            <a:r>
              <a:rPr lang="en-US" sz="2200" dirty="0">
                <a:latin typeface="Arial" panose="020B0604020202020204" pitchFamily="34" charset="0"/>
                <a:cs typeface="Arial" panose="020B0604020202020204" pitchFamily="34" charset="0"/>
              </a:rPr>
              <a:t> Scripting, practicing, resources</a:t>
            </a: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8A27375-4D1F-4CED-AE26-520A21E87894}"/>
              </a:ext>
            </a:extLst>
          </p:cNvPr>
          <p:cNvSpPr>
            <a:spLocks noGrp="1"/>
          </p:cNvSpPr>
          <p:nvPr>
            <p:ph sz="quarter" idx="4"/>
          </p:nvPr>
        </p:nvSpPr>
        <p:spPr>
          <a:xfrm>
            <a:off x="4580743" y="1519661"/>
            <a:ext cx="4278443" cy="4371766"/>
          </a:xfrm>
          <a:ln>
            <a:solidFill>
              <a:schemeClr val="tx1"/>
            </a:solidFill>
          </a:ln>
        </p:spPr>
        <p:txBody>
          <a:bodyPr>
            <a:noAutofit/>
          </a:bodyPr>
          <a:lstStyle/>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4. Referral and follow up:</a:t>
            </a:r>
            <a:r>
              <a:rPr lang="en-US" sz="2200" dirty="0">
                <a:latin typeface="Arial" panose="020B0604020202020204" pitchFamily="34" charset="0"/>
                <a:cs typeface="Arial" panose="020B0604020202020204" pitchFamily="34" charset="0"/>
              </a:rPr>
              <a:t> Warm hand off process, internal vs external resources</a:t>
            </a: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5. Record keeping:</a:t>
            </a:r>
            <a:r>
              <a:rPr lang="en-US" sz="2200" dirty="0">
                <a:latin typeface="Arial" panose="020B0604020202020204" pitchFamily="34" charset="0"/>
                <a:cs typeface="Arial" panose="020B0604020202020204" pitchFamily="34" charset="0"/>
              </a:rPr>
              <a:t> Documentation, risk stratification, information flow</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6. Training &amp; supervision: </a:t>
            </a:r>
            <a:r>
              <a:rPr lang="en-US" sz="2200" dirty="0">
                <a:latin typeface="Arial" panose="020B0604020202020204" pitchFamily="34" charset="0"/>
                <a:cs typeface="Arial" panose="020B0604020202020204" pitchFamily="34" charset="0"/>
              </a:rPr>
              <a:t>Core competencies, onboarding</a:t>
            </a:r>
          </a:p>
          <a:p>
            <a:pPr marL="0" indent="0">
              <a:buNone/>
            </a:pPr>
            <a:endParaRPr lang="en-US" sz="22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8DE8BD40-C950-4453-8352-3E468A2A1E4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FEF32-6890-4AF3-A4F4-AB34E4DD9F05}" type="slidenum">
              <a:rPr lang="en-US" smtClean="0"/>
              <a:pPr/>
              <a:t>24</a:t>
            </a:fld>
            <a:endParaRPr lang="en-US" dirty="0"/>
          </a:p>
        </p:txBody>
      </p:sp>
    </p:spTree>
    <p:extLst>
      <p:ext uri="{BB962C8B-B14F-4D97-AF65-F5344CB8AC3E}">
        <p14:creationId xmlns:p14="http://schemas.microsoft.com/office/powerpoint/2010/main" val="160190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ansport, wheel&#10;&#10;Description automatically generated">
            <a:extLst>
              <a:ext uri="{FF2B5EF4-FFF2-40B4-BE49-F238E27FC236}">
                <a16:creationId xmlns:a16="http://schemas.microsoft.com/office/drawing/2014/main" id="{73DBA8AC-E526-4953-AB9A-3419D7DA32FC}"/>
              </a:ext>
            </a:extLst>
          </p:cNvPr>
          <p:cNvPicPr>
            <a:picLocks noChangeAspect="1"/>
          </p:cNvPicPr>
          <p:nvPr/>
        </p:nvPicPr>
        <p:blipFill>
          <a:blip r:embed="rId3"/>
          <a:stretch>
            <a:fillRect/>
          </a:stretch>
        </p:blipFill>
        <p:spPr>
          <a:xfrm>
            <a:off x="5237326" y="2564504"/>
            <a:ext cx="3576474" cy="1647431"/>
          </a:xfrm>
          <a:prstGeom prst="rect">
            <a:avLst/>
          </a:prstGeom>
        </p:spPr>
      </p:pic>
      <p:sp>
        <p:nvSpPr>
          <p:cNvPr id="4" name="Content Placeholder 2">
            <a:extLst>
              <a:ext uri="{FF2B5EF4-FFF2-40B4-BE49-F238E27FC236}">
                <a16:creationId xmlns:a16="http://schemas.microsoft.com/office/drawing/2014/main" id="{AC3442E2-BD19-4C58-8C0D-F7F2658EE66E}"/>
              </a:ext>
            </a:extLst>
          </p:cNvPr>
          <p:cNvSpPr>
            <a:spLocks noGrp="1"/>
          </p:cNvSpPr>
          <p:nvPr>
            <p:ph idx="4294967295"/>
          </p:nvPr>
        </p:nvSpPr>
        <p:spPr>
          <a:xfrm>
            <a:off x="609600" y="1590902"/>
            <a:ext cx="6165850" cy="4030662"/>
          </a:xfrm>
        </p:spPr>
        <p:txBody>
          <a:bodyPr/>
          <a:lstStyle/>
          <a:p>
            <a:pPr>
              <a:defRPr/>
            </a:pPr>
            <a:r>
              <a:rPr lang="en-US" sz="2200" dirty="0">
                <a:latin typeface="Arial" panose="020B0604020202020204" pitchFamily="34" charset="0"/>
                <a:cs typeface="Arial" panose="020B0604020202020204" pitchFamily="34" charset="0"/>
              </a:rPr>
              <a:t>What is our SBIRT policy &amp; procedures?</a:t>
            </a:r>
          </a:p>
          <a:p>
            <a:pPr lvl="1">
              <a:defRPr/>
            </a:pPr>
            <a:r>
              <a:rPr lang="en-US" sz="2000" dirty="0">
                <a:latin typeface="Arial" panose="020B0604020202020204" pitchFamily="34" charset="0"/>
                <a:cs typeface="Arial" panose="020B0604020202020204" pitchFamily="34" charset="0"/>
              </a:rPr>
              <a:t>Target population for screening and intervention</a:t>
            </a:r>
          </a:p>
          <a:p>
            <a:pPr lvl="1">
              <a:defRPr/>
            </a:pPr>
            <a:r>
              <a:rPr lang="en-US" sz="2000" dirty="0">
                <a:latin typeface="Arial" panose="020B0604020202020204" pitchFamily="34" charset="0"/>
                <a:cs typeface="Arial" panose="020B0604020202020204" pitchFamily="34" charset="0"/>
              </a:rPr>
              <a:t>Screening frequency</a:t>
            </a:r>
          </a:p>
          <a:p>
            <a:pPr lvl="1">
              <a:defRPr/>
            </a:pPr>
            <a:r>
              <a:rPr lang="en-US" sz="2000" dirty="0">
                <a:latin typeface="Arial" panose="020B0604020202020204" pitchFamily="34" charset="0"/>
                <a:cs typeface="Arial" panose="020B0604020202020204" pitchFamily="34" charset="0"/>
              </a:rPr>
              <a:t>Purpose of intervention</a:t>
            </a:r>
          </a:p>
          <a:p>
            <a:pPr>
              <a:defRPr/>
            </a:pPr>
            <a:endParaRPr lang="en-US" sz="1000" dirty="0">
              <a:latin typeface="Arial" panose="020B0604020202020204" pitchFamily="34" charset="0"/>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Defines screening instruments</a:t>
            </a:r>
          </a:p>
          <a:p>
            <a:pPr>
              <a:defRPr/>
            </a:pPr>
            <a:endParaRPr lang="en-US" sz="1000" dirty="0">
              <a:latin typeface="Arial" panose="020B0604020202020204" pitchFamily="34" charset="0"/>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Defines appropriate clinical responses</a:t>
            </a:r>
          </a:p>
          <a:p>
            <a:pPr>
              <a:defRPr/>
            </a:pPr>
            <a:endParaRPr lang="en-US" sz="1000" dirty="0">
              <a:latin typeface="Arial" panose="020B0604020202020204" pitchFamily="34" charset="0"/>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Incorporates SBIRT into EHR</a:t>
            </a:r>
          </a:p>
          <a:p>
            <a:pPr>
              <a:defRPr/>
            </a:pPr>
            <a:endParaRPr lang="en-US" sz="1000" dirty="0">
              <a:latin typeface="Arial" panose="020B0604020202020204" pitchFamily="34" charset="0"/>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Identifies staff roles and responsibilities</a:t>
            </a:r>
          </a:p>
          <a:p>
            <a:pPr>
              <a:defRPr/>
            </a:pPr>
            <a:endParaRPr lang="en-US" sz="2200" dirty="0">
              <a:latin typeface="Arial" panose="020B0604020202020204" pitchFamily="34" charset="0"/>
              <a:cs typeface="Arial" panose="020B0604020202020204" pitchFamily="34" charset="0"/>
            </a:endParaRPr>
          </a:p>
          <a:p>
            <a:pPr>
              <a:defRPr/>
            </a:pPr>
            <a:endParaRPr lang="en-US" dirty="0">
              <a:solidFill>
                <a:schemeClr val="accent2">
                  <a:lumMod val="75000"/>
                </a:schemeClr>
              </a:solidFill>
            </a:endParaRPr>
          </a:p>
        </p:txBody>
      </p:sp>
      <p:sp>
        <p:nvSpPr>
          <p:cNvPr id="217092" name="Title 1">
            <a:extLst>
              <a:ext uri="{FF2B5EF4-FFF2-40B4-BE49-F238E27FC236}">
                <a16:creationId xmlns:a16="http://schemas.microsoft.com/office/drawing/2014/main" id="{C6C96E03-185D-40AE-8DFB-539A0377B082}"/>
              </a:ext>
            </a:extLst>
          </p:cNvPr>
          <p:cNvSpPr>
            <a:spLocks noGrp="1"/>
          </p:cNvSpPr>
          <p:nvPr>
            <p:ph type="title" idx="4294967295"/>
          </p:nvPr>
        </p:nvSpPr>
        <p:spPr>
          <a:xfrm>
            <a:off x="1731169" y="438150"/>
            <a:ext cx="4941887" cy="568325"/>
          </a:xfrm>
        </p:spPr>
        <p:txBody>
          <a:bodyPr/>
          <a:lstStyle/>
          <a:p>
            <a:r>
              <a:rPr lang="en-US" altLang="en-US" sz="3600" dirty="0">
                <a:latin typeface="Arial" panose="020B0604020202020204" pitchFamily="34" charset="0"/>
                <a:cs typeface="Arial" panose="020B0604020202020204" pitchFamily="34" charset="0"/>
              </a:rPr>
              <a:t>SBIRT Care Pathway</a:t>
            </a:r>
          </a:p>
        </p:txBody>
      </p:sp>
    </p:spTree>
    <p:extLst>
      <p:ext uri="{BB962C8B-B14F-4D97-AF65-F5344CB8AC3E}">
        <p14:creationId xmlns:p14="http://schemas.microsoft.com/office/powerpoint/2010/main" val="2202895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EE1B-50A4-4088-99CB-C247DB4CD66B}"/>
              </a:ext>
            </a:extLst>
          </p:cNvPr>
          <p:cNvSpPr>
            <a:spLocks noGrp="1"/>
          </p:cNvSpPr>
          <p:nvPr>
            <p:ph type="title"/>
          </p:nvPr>
        </p:nvSpPr>
        <p:spPr>
          <a:xfrm>
            <a:off x="827106" y="21575"/>
            <a:ext cx="7489786" cy="1390529"/>
          </a:xfrm>
        </p:spPr>
        <p:txBody>
          <a:bodyPr/>
          <a:lstStyle/>
          <a:p>
            <a:pPr marL="0" indent="0" algn="ctr">
              <a:buNone/>
            </a:pPr>
            <a:r>
              <a:rPr lang="en-US" sz="3200" dirty="0">
                <a:latin typeface="Arial" panose="020B0604020202020204" pitchFamily="34" charset="0"/>
                <a:cs typeface="Arial" panose="020B0604020202020204" pitchFamily="34" charset="0"/>
              </a:rPr>
              <a:t>Build your SBIRT business model into your clinical workflow</a:t>
            </a:r>
          </a:p>
        </p:txBody>
      </p:sp>
      <p:sp>
        <p:nvSpPr>
          <p:cNvPr id="3" name="Content Placeholder 2">
            <a:extLst>
              <a:ext uri="{FF2B5EF4-FFF2-40B4-BE49-F238E27FC236}">
                <a16:creationId xmlns:a16="http://schemas.microsoft.com/office/drawing/2014/main" id="{C827C37E-3630-4EEB-90FA-7FA78D181F12}"/>
              </a:ext>
            </a:extLst>
          </p:cNvPr>
          <p:cNvSpPr>
            <a:spLocks noGrp="1"/>
          </p:cNvSpPr>
          <p:nvPr>
            <p:ph idx="1"/>
          </p:nvPr>
        </p:nvSpPr>
        <p:spPr>
          <a:xfrm>
            <a:off x="185737" y="1412104"/>
            <a:ext cx="8772525" cy="4710621"/>
          </a:xfrm>
        </p:spPr>
        <p:txBody>
          <a:bodyPr/>
          <a:lstStyle/>
          <a:p>
            <a:pPr marL="0" indent="0">
              <a:buNone/>
            </a:pPr>
            <a:r>
              <a:rPr lang="en-US" sz="2200" dirty="0">
                <a:latin typeface="Arial" panose="020B0604020202020204" pitchFamily="34" charset="0"/>
                <a:cs typeface="Arial" panose="020B0604020202020204" pitchFamily="34" charset="0"/>
              </a:rPr>
              <a:t>Do not depend on individual staff to exercise clinical judgment &amp; remember / decide when to do SBIRT.</a:t>
            </a: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Initial screening: </a:t>
            </a:r>
            <a:r>
              <a:rPr lang="en-US" sz="2200" dirty="0">
                <a:latin typeface="Arial" panose="020B0604020202020204" pitchFamily="34" charset="0"/>
                <a:cs typeface="Arial" panose="020B0604020202020204" pitchFamily="34" charset="0"/>
              </a:rPr>
              <a:t>Delegate to least expensive staff permissible</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Research what screening code the payer covers and how often it can be billed</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Research minimum required credentials for performing the screening</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Your biggest revenue opportunity will be high-volume initial screening</a:t>
            </a: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Brief interventions: </a:t>
            </a:r>
            <a:r>
              <a:rPr lang="en-US" dirty="0">
                <a:latin typeface="Arial" panose="020B0604020202020204" pitchFamily="34" charset="0"/>
                <a:cs typeface="Arial" panose="020B0604020202020204" pitchFamily="34" charset="0"/>
              </a:rPr>
              <a:t>Research available brief intervention codes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Independently licensed clinicians are likely to use a different code than other qualified staff</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Research billing separately vs. bundling SBIRT into E&amp;M and up coding due to additional time</a:t>
            </a:r>
          </a:p>
          <a:p>
            <a:pPr lvl="1"/>
            <a:endParaRPr lang="en-US" dirty="0"/>
          </a:p>
        </p:txBody>
      </p:sp>
      <p:sp>
        <p:nvSpPr>
          <p:cNvPr id="4" name="Slide Number Placeholder 3">
            <a:extLst>
              <a:ext uri="{FF2B5EF4-FFF2-40B4-BE49-F238E27FC236}">
                <a16:creationId xmlns:a16="http://schemas.microsoft.com/office/drawing/2014/main" id="{F420233B-2920-4235-AA0A-9CA495121284}"/>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b="1" kern="1200" smtClean="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29FF1F67-0C52-4124-864E-8790A5EAEF99}" type="slidenum">
              <a:rPr lang="en-US" smtClean="0"/>
              <a:pPr>
                <a:defRPr/>
              </a:pPr>
              <a:t>26</a:t>
            </a:fld>
            <a:endParaRPr lang="en-US" dirty="0"/>
          </a:p>
        </p:txBody>
      </p:sp>
    </p:spTree>
    <p:extLst>
      <p:ext uri="{BB962C8B-B14F-4D97-AF65-F5344CB8AC3E}">
        <p14:creationId xmlns:p14="http://schemas.microsoft.com/office/powerpoint/2010/main" val="1735289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1">
            <a:extLst>
              <a:ext uri="{FF2B5EF4-FFF2-40B4-BE49-F238E27FC236}">
                <a16:creationId xmlns:a16="http://schemas.microsoft.com/office/drawing/2014/main" id="{6EB0A0DD-9675-408A-90A5-208B484C9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0147"/>
            <a:ext cx="9144000" cy="304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4" name="Title 2">
            <a:extLst>
              <a:ext uri="{FF2B5EF4-FFF2-40B4-BE49-F238E27FC236}">
                <a16:creationId xmlns:a16="http://schemas.microsoft.com/office/drawing/2014/main" id="{388ED433-44A7-47AA-AF68-55A431D346AC}"/>
              </a:ext>
            </a:extLst>
          </p:cNvPr>
          <p:cNvSpPr>
            <a:spLocks noGrp="1"/>
          </p:cNvSpPr>
          <p:nvPr>
            <p:ph type="title" idx="4294967295"/>
          </p:nvPr>
        </p:nvSpPr>
        <p:spPr>
          <a:xfrm>
            <a:off x="2063750" y="3207937"/>
            <a:ext cx="5016500" cy="2066503"/>
          </a:xfrm>
        </p:spPr>
        <p:txBody>
          <a:bodyPr>
            <a:noAutofit/>
          </a:bodyPr>
          <a:lstStyle/>
          <a:p>
            <a:pPr algn="ctr"/>
            <a:r>
              <a:rPr lang="en-US" altLang="en-US" sz="3200" dirty="0">
                <a:solidFill>
                  <a:srgbClr val="0070C0"/>
                </a:solidFill>
                <a:latin typeface="Arial" panose="020B0604020202020204" pitchFamily="34" charset="0"/>
                <a:cs typeface="Arial" panose="020B0604020202020204" pitchFamily="34" charset="0"/>
              </a:rPr>
              <a:t>Q&amp;A</a:t>
            </a:r>
            <a:br>
              <a:rPr lang="en-US" altLang="en-US" sz="3200" dirty="0">
                <a:solidFill>
                  <a:srgbClr val="0070C0"/>
                </a:solidFill>
                <a:latin typeface="Arial" panose="020B0604020202020204" pitchFamily="34" charset="0"/>
                <a:cs typeface="Arial" panose="020B0604020202020204" pitchFamily="34" charset="0"/>
              </a:rPr>
            </a:br>
            <a:br>
              <a:rPr lang="en-US" altLang="en-US" sz="3200" dirty="0">
                <a:solidFill>
                  <a:srgbClr val="0070C0"/>
                </a:solidFill>
                <a:latin typeface="Arial" panose="020B0604020202020204" pitchFamily="34" charset="0"/>
                <a:cs typeface="Arial" panose="020B0604020202020204" pitchFamily="34" charset="0"/>
              </a:rPr>
            </a:br>
            <a:r>
              <a:rPr lang="en-US" altLang="en-US" sz="3200" dirty="0">
                <a:solidFill>
                  <a:srgbClr val="0070C0"/>
                </a:solidFill>
                <a:latin typeface="Arial" panose="020B0604020202020204" pitchFamily="34" charset="0"/>
                <a:cs typeface="Arial" panose="020B0604020202020204" pitchFamily="34" charset="0"/>
              </a:rPr>
              <a:t>Next Steps</a:t>
            </a:r>
            <a:endParaRPr lang="en-US" altLang="en-US" sz="3200" b="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3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E39F82-FDA6-42F9-B962-5DC91B53C7CA}"/>
              </a:ext>
            </a:extLst>
          </p:cNvPr>
          <p:cNvSpPr>
            <a:spLocks noGrp="1"/>
          </p:cNvSpPr>
          <p:nvPr>
            <p:ph idx="1"/>
          </p:nvPr>
        </p:nvSpPr>
        <p:spPr>
          <a:xfrm>
            <a:off x="457200" y="1018171"/>
            <a:ext cx="8229600" cy="4460376"/>
          </a:xfrm>
        </p:spPr>
        <p:txBody>
          <a:bodyPr/>
          <a:lstStyle/>
          <a:p>
            <a:pPr algn="ctr">
              <a:spcBef>
                <a:spcPct val="0"/>
              </a:spcBef>
              <a:buFontTx/>
              <a:buNone/>
            </a:pPr>
            <a:r>
              <a:rPr lang="en-US" sz="2400" b="1" dirty="0"/>
              <a:t>Jennifer Trujillo</a:t>
            </a:r>
            <a:endParaRPr lang="en-US" altLang="en-US" sz="2400" b="1" dirty="0"/>
          </a:p>
          <a:p>
            <a:pPr algn="ctr">
              <a:spcBef>
                <a:spcPct val="0"/>
              </a:spcBef>
              <a:buFontTx/>
              <a:buNone/>
            </a:pPr>
            <a:r>
              <a:rPr lang="en-US" altLang="en-US" sz="2400" dirty="0"/>
              <a:t>Nevada Primary Care Association</a:t>
            </a:r>
          </a:p>
          <a:p>
            <a:pPr algn="ctr">
              <a:spcBef>
                <a:spcPct val="0"/>
              </a:spcBef>
              <a:buFontTx/>
              <a:buNone/>
            </a:pPr>
            <a:endParaRPr lang="en-US" altLang="en-US" sz="2400" dirty="0"/>
          </a:p>
          <a:p>
            <a:pPr algn="ctr">
              <a:spcBef>
                <a:spcPct val="0"/>
              </a:spcBef>
              <a:buFontTx/>
              <a:buNone/>
            </a:pPr>
            <a:r>
              <a:rPr lang="en-US" altLang="en-US" sz="2400" b="1" dirty="0"/>
              <a:t>Pam Pietruszewski &amp; Aaron Williams </a:t>
            </a:r>
          </a:p>
          <a:p>
            <a:pPr algn="ctr">
              <a:spcBef>
                <a:spcPct val="0"/>
              </a:spcBef>
              <a:buFontTx/>
              <a:buNone/>
            </a:pPr>
            <a:r>
              <a:rPr lang="en-US" altLang="en-US" sz="2400" dirty="0"/>
              <a:t>National Council for Behavioral Health</a:t>
            </a:r>
          </a:p>
          <a:p>
            <a:pPr algn="ctr">
              <a:spcBef>
                <a:spcPct val="0"/>
              </a:spcBef>
              <a:buFontTx/>
              <a:buNone/>
            </a:pPr>
            <a:endParaRPr lang="en-US" altLang="en-US" sz="2400" dirty="0"/>
          </a:p>
          <a:p>
            <a:pPr marL="0" indent="0" algn="ctr">
              <a:buNone/>
            </a:pPr>
            <a:r>
              <a:rPr lang="en-US" sz="2400" b="1" dirty="0"/>
              <a:t>Danielle </a:t>
            </a:r>
            <a:r>
              <a:rPr lang="en-US" sz="2400" b="1" dirty="0" err="1"/>
              <a:t>Kajdic</a:t>
            </a:r>
            <a:endParaRPr lang="en-US" sz="2400" b="1" dirty="0"/>
          </a:p>
          <a:p>
            <a:pPr marL="0" indent="0" algn="ctr">
              <a:buNone/>
            </a:pPr>
            <a:r>
              <a:rPr lang="en-US" sz="2400" dirty="0"/>
              <a:t>Community Health Care, Inc.</a:t>
            </a:r>
          </a:p>
          <a:p>
            <a:pPr algn="ctr">
              <a:spcBef>
                <a:spcPct val="0"/>
              </a:spcBef>
              <a:buFontTx/>
              <a:buNone/>
            </a:pPr>
            <a:endParaRPr lang="en-US" altLang="en-US" sz="2400" dirty="0"/>
          </a:p>
          <a:p>
            <a:pPr algn="ctr">
              <a:spcBef>
                <a:spcPct val="0"/>
              </a:spcBef>
              <a:buFontTx/>
              <a:buNone/>
            </a:pPr>
            <a:r>
              <a:rPr lang="en-US" altLang="en-US" sz="2400" b="1" dirty="0"/>
              <a:t>Danica Pierce &amp; Amanda Prina</a:t>
            </a:r>
          </a:p>
          <a:p>
            <a:pPr algn="ctr">
              <a:spcBef>
                <a:spcPct val="0"/>
              </a:spcBef>
              <a:buFontTx/>
              <a:buNone/>
            </a:pPr>
            <a:r>
              <a:rPr lang="en-US" altLang="en-US" sz="2400" dirty="0"/>
              <a:t>Northern Nevada Hopes</a:t>
            </a:r>
          </a:p>
          <a:p>
            <a:pPr algn="ctr">
              <a:spcBef>
                <a:spcPct val="0"/>
              </a:spcBef>
              <a:buFontTx/>
              <a:buNone/>
            </a:pPr>
            <a:endParaRPr lang="en-US" altLang="en-US" sz="2000" dirty="0"/>
          </a:p>
          <a:p>
            <a:pPr marL="0" indent="0">
              <a:buNone/>
            </a:pPr>
            <a:endParaRPr lang="en-US" dirty="0"/>
          </a:p>
        </p:txBody>
      </p:sp>
    </p:spTree>
    <p:extLst>
      <p:ext uri="{BB962C8B-B14F-4D97-AF65-F5344CB8AC3E}">
        <p14:creationId xmlns:p14="http://schemas.microsoft.com/office/powerpoint/2010/main" val="69347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a:extLst>
              <a:ext uri="{FF2B5EF4-FFF2-40B4-BE49-F238E27FC236}">
                <a16:creationId xmlns:a16="http://schemas.microsoft.com/office/drawing/2014/main" id="{32442780-18DF-4B4B-B682-60E657EEEA97}"/>
              </a:ext>
            </a:extLst>
          </p:cNvPr>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200">
              <a:latin typeface="Garamond" panose="02020404030301010803" pitchFamily="18" charset="0"/>
            </a:endParaRPr>
          </a:p>
        </p:txBody>
      </p:sp>
      <p:sp>
        <p:nvSpPr>
          <p:cNvPr id="123907" name="Rectangle 6">
            <a:extLst>
              <a:ext uri="{FF2B5EF4-FFF2-40B4-BE49-F238E27FC236}">
                <a16:creationId xmlns:a16="http://schemas.microsoft.com/office/drawing/2014/main" id="{46163C32-4404-4BAD-BB94-31755A8EA2D9}"/>
              </a:ext>
            </a:extLst>
          </p:cNvPr>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200">
              <a:latin typeface="Garamond" panose="02020404030301010803" pitchFamily="18" charset="0"/>
            </a:endParaRPr>
          </a:p>
        </p:txBody>
      </p:sp>
      <p:sp>
        <p:nvSpPr>
          <p:cNvPr id="123908" name="Rectangle 2">
            <a:extLst>
              <a:ext uri="{FF2B5EF4-FFF2-40B4-BE49-F238E27FC236}">
                <a16:creationId xmlns:a16="http://schemas.microsoft.com/office/drawing/2014/main" id="{1F34399E-A76D-49DF-A7A6-72613F2BB28C}"/>
              </a:ext>
            </a:extLst>
          </p:cNvPr>
          <p:cNvSpPr>
            <a:spLocks noGrp="1"/>
          </p:cNvSpPr>
          <p:nvPr>
            <p:ph type="title" idx="4294967295"/>
          </p:nvPr>
        </p:nvSpPr>
        <p:spPr>
          <a:xfrm>
            <a:off x="2733710" y="308206"/>
            <a:ext cx="4051736" cy="698500"/>
          </a:xfrm>
        </p:spPr>
        <p:txBody>
          <a:bodyPr anchor="t"/>
          <a:lstStyle/>
          <a:p>
            <a:pPr algn="l" eaLnBrk="1" hangingPunct="1"/>
            <a:r>
              <a:rPr lang="en-US" altLang="en-US" sz="3600" dirty="0">
                <a:solidFill>
                  <a:srgbClr val="0070C0"/>
                </a:solidFill>
                <a:latin typeface="Arial" panose="020B0604020202020204" pitchFamily="34" charset="0"/>
                <a:ea typeface="MS PGothic" panose="020B0600070205080204" pitchFamily="34" charset="-128"/>
                <a:cs typeface="Arial" panose="020B0604020202020204" pitchFamily="34" charset="0"/>
              </a:rPr>
              <a:t>SBIRT Process</a:t>
            </a:r>
          </a:p>
        </p:txBody>
      </p:sp>
      <p:grpSp>
        <p:nvGrpSpPr>
          <p:cNvPr id="2" name="Group 51">
            <a:extLst>
              <a:ext uri="{FF2B5EF4-FFF2-40B4-BE49-F238E27FC236}">
                <a16:creationId xmlns:a16="http://schemas.microsoft.com/office/drawing/2014/main" id="{E7248243-FE4C-441A-A3BC-94287F911B74}"/>
              </a:ext>
            </a:extLst>
          </p:cNvPr>
          <p:cNvGrpSpPr>
            <a:grpSpLocks/>
          </p:cNvGrpSpPr>
          <p:nvPr/>
        </p:nvGrpSpPr>
        <p:grpSpPr bwMode="auto">
          <a:xfrm>
            <a:off x="869624" y="1148616"/>
            <a:ext cx="7301238" cy="3794480"/>
            <a:chOff x="207" y="866"/>
            <a:chExt cx="5225" cy="2590"/>
          </a:xfrm>
          <a:effectLst>
            <a:outerShdw blurRad="50800" dist="50800" dir="5400000" algn="ctr" rotWithShape="0">
              <a:srgbClr val="CCCCFF">
                <a:alpha val="50000"/>
              </a:srgbClr>
            </a:outerShdw>
          </a:effectLst>
        </p:grpSpPr>
        <p:sp>
          <p:nvSpPr>
            <p:cNvPr id="27656" name="Rectangle 5">
              <a:extLst>
                <a:ext uri="{FF2B5EF4-FFF2-40B4-BE49-F238E27FC236}">
                  <a16:creationId xmlns:a16="http://schemas.microsoft.com/office/drawing/2014/main" id="{758F5570-2EB8-480A-A049-A06F9AFB9157}"/>
                </a:ext>
              </a:extLst>
            </p:cNvPr>
            <p:cNvSpPr>
              <a:spLocks noChangeArrowheads="1"/>
            </p:cNvSpPr>
            <p:nvPr/>
          </p:nvSpPr>
          <p:spPr bwMode="auto">
            <a:xfrm>
              <a:off x="1862" y="866"/>
              <a:ext cx="1592" cy="372"/>
            </a:xfrm>
            <a:prstGeom prst="rect">
              <a:avLst/>
            </a:prstGeom>
            <a:solidFill>
              <a:srgbClr val="0070C0">
                <a:alpha val="49000"/>
              </a:srgbClr>
            </a:solidFill>
            <a:ln w="28575">
              <a:solidFill>
                <a:srgbClr val="000000"/>
              </a:solidFill>
              <a:miter lim="800000"/>
              <a:headEnd/>
              <a:tailEnd/>
            </a:ln>
          </p:spPr>
          <p:txBody>
            <a:bodyPr wrap="none" anchor="ctr"/>
            <a:lstStyle/>
            <a:p>
              <a:pPr algn="ctr" eaLnBrk="1" hangingPunct="1">
                <a:defRPr/>
              </a:pPr>
              <a:r>
                <a:rPr lang="en-US" sz="4000" b="1" dirty="0">
                  <a:solidFill>
                    <a:srgbClr val="000000"/>
                  </a:solidFill>
                  <a:latin typeface="Arial" pitchFamily="-1" charset="0"/>
                  <a:ea typeface="ＭＳ Ｐゴシック" pitchFamily="-1" charset="-128"/>
                  <a:cs typeface="ＭＳ Ｐゴシック" pitchFamily="-1" charset="-128"/>
                </a:rPr>
                <a:t>S</a:t>
              </a:r>
              <a:r>
                <a:rPr lang="en-US" sz="2200" dirty="0">
                  <a:solidFill>
                    <a:srgbClr val="000000"/>
                  </a:solidFill>
                  <a:latin typeface="Arial" pitchFamily="-1" charset="0"/>
                  <a:ea typeface="ＭＳ Ｐゴシック" pitchFamily="-1" charset="-128"/>
                  <a:cs typeface="ＭＳ Ｐゴシック" pitchFamily="-1" charset="-128"/>
                </a:rPr>
                <a:t>creening</a:t>
              </a:r>
            </a:p>
          </p:txBody>
        </p:sp>
        <p:sp>
          <p:nvSpPr>
            <p:cNvPr id="27657" name="Line 7">
              <a:extLst>
                <a:ext uri="{FF2B5EF4-FFF2-40B4-BE49-F238E27FC236}">
                  <a16:creationId xmlns:a16="http://schemas.microsoft.com/office/drawing/2014/main" id="{EBE0689C-202E-467B-A04F-B7ABE9B3EEAD}"/>
                </a:ext>
              </a:extLst>
            </p:cNvPr>
            <p:cNvSpPr>
              <a:spLocks noChangeShapeType="1"/>
            </p:cNvSpPr>
            <p:nvPr/>
          </p:nvSpPr>
          <p:spPr bwMode="auto">
            <a:xfrm>
              <a:off x="774" y="1469"/>
              <a:ext cx="3492" cy="11"/>
            </a:xfrm>
            <a:prstGeom prst="line">
              <a:avLst/>
            </a:prstGeom>
            <a:noFill/>
            <a:ln w="28575">
              <a:solidFill>
                <a:srgbClr val="000000"/>
              </a:solidFill>
              <a:round/>
              <a:headEnd/>
              <a:tailEnd/>
            </a:ln>
          </p:spPr>
          <p:txBody>
            <a:bodyPr/>
            <a:lstStyle/>
            <a:p>
              <a:pPr eaLnBrk="1" hangingPunct="1">
                <a:defRPr/>
              </a:pPr>
              <a:endParaRPr lang="en-US" dirty="0">
                <a:latin typeface="Arial" pitchFamily="-1" charset="0"/>
                <a:ea typeface="ＭＳ Ｐゴシック" pitchFamily="-1" charset="-128"/>
                <a:cs typeface="ＭＳ Ｐゴシック" pitchFamily="-1" charset="-128"/>
              </a:endParaRPr>
            </a:p>
          </p:txBody>
        </p:sp>
        <p:sp>
          <p:nvSpPr>
            <p:cNvPr id="27658" name="Line 8">
              <a:extLst>
                <a:ext uri="{FF2B5EF4-FFF2-40B4-BE49-F238E27FC236}">
                  <a16:creationId xmlns:a16="http://schemas.microsoft.com/office/drawing/2014/main" id="{6EECC70D-5249-4E14-A610-7BD38CEF35E0}"/>
                </a:ext>
              </a:extLst>
            </p:cNvPr>
            <p:cNvSpPr>
              <a:spLocks noChangeShapeType="1"/>
            </p:cNvSpPr>
            <p:nvPr/>
          </p:nvSpPr>
          <p:spPr bwMode="auto">
            <a:xfrm>
              <a:off x="2520" y="1238"/>
              <a:ext cx="0" cy="416"/>
            </a:xfrm>
            <a:prstGeom prst="line">
              <a:avLst/>
            </a:prstGeom>
            <a:noFill/>
            <a:ln w="28575">
              <a:solidFill>
                <a:srgbClr val="000000"/>
              </a:solidFill>
              <a:round/>
              <a:headEnd/>
              <a:tailEnd/>
            </a:ln>
          </p:spPr>
          <p:txBody>
            <a:bodyPr/>
            <a:lstStyle/>
            <a:p>
              <a:pPr eaLnBrk="1" hangingPunct="1">
                <a:defRPr/>
              </a:pPr>
              <a:endParaRPr lang="en-US" dirty="0">
                <a:latin typeface="Arial" pitchFamily="-1" charset="0"/>
                <a:ea typeface="ＭＳ Ｐゴシック" pitchFamily="-1" charset="-128"/>
                <a:cs typeface="ＭＳ Ｐゴシック" pitchFamily="-1" charset="-128"/>
              </a:endParaRPr>
            </a:p>
          </p:txBody>
        </p:sp>
        <p:sp>
          <p:nvSpPr>
            <p:cNvPr id="27659" name="Rectangle 9">
              <a:extLst>
                <a:ext uri="{FF2B5EF4-FFF2-40B4-BE49-F238E27FC236}">
                  <a16:creationId xmlns:a16="http://schemas.microsoft.com/office/drawing/2014/main" id="{187B248F-4C47-4DBE-A01D-F6D769BE6B2A}"/>
                </a:ext>
              </a:extLst>
            </p:cNvPr>
            <p:cNvSpPr>
              <a:spLocks noChangeArrowheads="1"/>
            </p:cNvSpPr>
            <p:nvPr/>
          </p:nvSpPr>
          <p:spPr bwMode="auto">
            <a:xfrm>
              <a:off x="207" y="1605"/>
              <a:ext cx="1334" cy="565"/>
            </a:xfrm>
            <a:prstGeom prst="rect">
              <a:avLst/>
            </a:prstGeom>
            <a:solidFill>
              <a:srgbClr val="44BD49">
                <a:alpha val="50000"/>
              </a:srgbClr>
            </a:solidFill>
            <a:ln w="28575">
              <a:solidFill>
                <a:srgbClr val="000000"/>
              </a:solidFill>
              <a:miter lim="800000"/>
              <a:headEnd/>
              <a:tailEnd/>
            </a:ln>
          </p:spPr>
          <p:txBody>
            <a:bodyPr wrap="none" anchor="ctr"/>
            <a:lstStyle/>
            <a:p>
              <a:pPr algn="ctr" eaLnBrk="1" hangingPunct="1">
                <a:defRPr/>
              </a:pPr>
              <a:r>
                <a:rPr lang="en-US" sz="2200" dirty="0">
                  <a:solidFill>
                    <a:srgbClr val="000000"/>
                  </a:solidFill>
                  <a:latin typeface="Arial" pitchFamily="-1" charset="0"/>
                  <a:ea typeface="ＭＳ Ｐゴシック" pitchFamily="-1" charset="-128"/>
                  <a:cs typeface="ＭＳ Ｐゴシック" pitchFamily="-1" charset="-128"/>
                </a:rPr>
                <a:t>No Use or </a:t>
              </a:r>
            </a:p>
            <a:p>
              <a:pPr algn="ctr" eaLnBrk="1" hangingPunct="1">
                <a:defRPr/>
              </a:pPr>
              <a:r>
                <a:rPr lang="en-US" sz="2200" dirty="0">
                  <a:solidFill>
                    <a:srgbClr val="000000"/>
                  </a:solidFill>
                  <a:latin typeface="Arial" pitchFamily="-1" charset="0"/>
                  <a:ea typeface="ＭＳ Ｐゴシック" pitchFamily="-1" charset="-128"/>
                  <a:cs typeface="ＭＳ Ｐゴシック" pitchFamily="-1" charset="-128"/>
                </a:rPr>
                <a:t>Low Use</a:t>
              </a:r>
            </a:p>
          </p:txBody>
        </p:sp>
        <p:sp>
          <p:nvSpPr>
            <p:cNvPr id="27660" name="Line 10">
              <a:extLst>
                <a:ext uri="{FF2B5EF4-FFF2-40B4-BE49-F238E27FC236}">
                  <a16:creationId xmlns:a16="http://schemas.microsoft.com/office/drawing/2014/main" id="{ADCA4F6F-11FB-4BA0-ACF2-031659A86D2B}"/>
                </a:ext>
              </a:extLst>
            </p:cNvPr>
            <p:cNvSpPr>
              <a:spLocks noChangeShapeType="1"/>
            </p:cNvSpPr>
            <p:nvPr/>
          </p:nvSpPr>
          <p:spPr bwMode="auto">
            <a:xfrm>
              <a:off x="774" y="1460"/>
              <a:ext cx="0" cy="145"/>
            </a:xfrm>
            <a:prstGeom prst="line">
              <a:avLst/>
            </a:prstGeom>
            <a:noFill/>
            <a:ln w="28575">
              <a:solidFill>
                <a:srgbClr val="000000"/>
              </a:solidFill>
              <a:round/>
              <a:headEnd/>
              <a:tailEnd/>
            </a:ln>
          </p:spPr>
          <p:txBody>
            <a:bodyPr/>
            <a:lstStyle/>
            <a:p>
              <a:pPr eaLnBrk="1" hangingPunct="1">
                <a:defRPr/>
              </a:pPr>
              <a:endParaRPr lang="en-US" dirty="0">
                <a:latin typeface="Arial" pitchFamily="-1" charset="0"/>
                <a:ea typeface="ＭＳ Ｐゴシック" pitchFamily="-1" charset="-128"/>
                <a:cs typeface="ＭＳ Ｐゴシック" pitchFamily="-1" charset="-128"/>
              </a:endParaRPr>
            </a:p>
          </p:txBody>
        </p:sp>
        <p:sp>
          <p:nvSpPr>
            <p:cNvPr id="27663" name="Line 13">
              <a:extLst>
                <a:ext uri="{FF2B5EF4-FFF2-40B4-BE49-F238E27FC236}">
                  <a16:creationId xmlns:a16="http://schemas.microsoft.com/office/drawing/2014/main" id="{73C1B0B8-CF58-4673-911A-DE3E491F3116}"/>
                </a:ext>
              </a:extLst>
            </p:cNvPr>
            <p:cNvSpPr>
              <a:spLocks noChangeShapeType="1"/>
            </p:cNvSpPr>
            <p:nvPr/>
          </p:nvSpPr>
          <p:spPr bwMode="auto">
            <a:xfrm>
              <a:off x="4262" y="1469"/>
              <a:ext cx="4" cy="189"/>
            </a:xfrm>
            <a:prstGeom prst="line">
              <a:avLst/>
            </a:prstGeom>
            <a:noFill/>
            <a:ln w="28575">
              <a:solidFill>
                <a:srgbClr val="000000"/>
              </a:solidFill>
              <a:round/>
              <a:headEnd/>
              <a:tailEnd/>
            </a:ln>
          </p:spPr>
          <p:txBody>
            <a:bodyPr/>
            <a:lstStyle/>
            <a:p>
              <a:pPr eaLnBrk="1" hangingPunct="1">
                <a:defRPr/>
              </a:pPr>
              <a:endParaRPr lang="en-US" dirty="0">
                <a:latin typeface="Arial" pitchFamily="-1" charset="0"/>
                <a:ea typeface="ＭＳ Ｐゴシック" pitchFamily="-1" charset="-128"/>
                <a:cs typeface="ＭＳ Ｐゴシック" pitchFamily="-1" charset="-128"/>
              </a:endParaRPr>
            </a:p>
          </p:txBody>
        </p:sp>
        <p:sp>
          <p:nvSpPr>
            <p:cNvPr id="27667" name="Rectangle 17">
              <a:extLst>
                <a:ext uri="{FF2B5EF4-FFF2-40B4-BE49-F238E27FC236}">
                  <a16:creationId xmlns:a16="http://schemas.microsoft.com/office/drawing/2014/main" id="{B9EF8557-B24A-4615-AA5B-B1325D57ABAF}"/>
                </a:ext>
              </a:extLst>
            </p:cNvPr>
            <p:cNvSpPr>
              <a:spLocks noChangeArrowheads="1"/>
            </p:cNvSpPr>
            <p:nvPr/>
          </p:nvSpPr>
          <p:spPr bwMode="auto">
            <a:xfrm>
              <a:off x="1863" y="1632"/>
              <a:ext cx="1365" cy="495"/>
            </a:xfrm>
            <a:prstGeom prst="rect">
              <a:avLst/>
            </a:prstGeom>
            <a:solidFill>
              <a:srgbClr val="EBF967"/>
            </a:solidFill>
            <a:ln w="28575">
              <a:solidFill>
                <a:srgbClr val="000000"/>
              </a:solidFill>
              <a:miter lim="800000"/>
              <a:headEnd/>
              <a:tailEnd/>
            </a:ln>
          </p:spPr>
          <p:txBody>
            <a:bodyPr wrap="none" anchor="ctr"/>
            <a:lstStyle/>
            <a:p>
              <a:pPr algn="ctr" eaLnBrk="1" hangingPunct="1">
                <a:defRPr/>
              </a:pPr>
              <a:r>
                <a:rPr lang="en-US" sz="2200" dirty="0">
                  <a:solidFill>
                    <a:srgbClr val="000000"/>
                  </a:solidFill>
                  <a:latin typeface="Arial" pitchFamily="-1" charset="0"/>
                  <a:ea typeface="ＭＳ Ｐゴシック" pitchFamily="-1" charset="-128"/>
                  <a:cs typeface="ＭＳ Ｐゴシック" pitchFamily="-1" charset="-128"/>
                </a:rPr>
                <a:t>Moderate </a:t>
              </a:r>
            </a:p>
            <a:p>
              <a:pPr algn="ctr" eaLnBrk="1" hangingPunct="1">
                <a:defRPr/>
              </a:pPr>
              <a:r>
                <a:rPr lang="en-US" sz="2200" dirty="0">
                  <a:solidFill>
                    <a:srgbClr val="000000"/>
                  </a:solidFill>
                  <a:latin typeface="Arial" pitchFamily="-1" charset="0"/>
                  <a:ea typeface="ＭＳ Ｐゴシック" pitchFamily="-1" charset="-128"/>
                  <a:cs typeface="ＭＳ Ｐゴシック" pitchFamily="-1" charset="-128"/>
                </a:rPr>
                <a:t>Use</a:t>
              </a:r>
            </a:p>
          </p:txBody>
        </p:sp>
        <p:sp>
          <p:nvSpPr>
            <p:cNvPr id="27668" name="Rectangle 18">
              <a:extLst>
                <a:ext uri="{FF2B5EF4-FFF2-40B4-BE49-F238E27FC236}">
                  <a16:creationId xmlns:a16="http://schemas.microsoft.com/office/drawing/2014/main" id="{4F42B0BE-17DE-410C-8BEE-D71964074B73}"/>
                </a:ext>
              </a:extLst>
            </p:cNvPr>
            <p:cNvSpPr>
              <a:spLocks noChangeArrowheads="1"/>
            </p:cNvSpPr>
            <p:nvPr/>
          </p:nvSpPr>
          <p:spPr bwMode="auto">
            <a:xfrm>
              <a:off x="3630" y="1654"/>
              <a:ext cx="1137" cy="542"/>
            </a:xfrm>
            <a:prstGeom prst="rect">
              <a:avLst/>
            </a:prstGeom>
            <a:solidFill>
              <a:srgbClr val="FF5B5B"/>
            </a:solidFill>
            <a:ln w="28575">
              <a:solidFill>
                <a:srgbClr val="000000"/>
              </a:solidFill>
              <a:miter lim="800000"/>
              <a:headEnd/>
              <a:tailEnd/>
            </a:ln>
          </p:spPr>
          <p:txBody>
            <a:bodyPr wrap="none" anchor="ctr"/>
            <a:lstStyle/>
            <a:p>
              <a:pPr algn="ctr" eaLnBrk="1" hangingPunct="1">
                <a:defRPr/>
              </a:pPr>
              <a:r>
                <a:rPr lang="en-US" sz="2200" dirty="0">
                  <a:solidFill>
                    <a:srgbClr val="000000"/>
                  </a:solidFill>
                  <a:latin typeface="Arial" pitchFamily="-1" charset="0"/>
                  <a:ea typeface="ＭＳ Ｐゴシック" pitchFamily="-1" charset="-128"/>
                  <a:cs typeface="ＭＳ Ｐゴシック" pitchFamily="-1" charset="-128"/>
                </a:rPr>
                <a:t>High </a:t>
              </a:r>
            </a:p>
            <a:p>
              <a:pPr algn="ctr" eaLnBrk="1" hangingPunct="1">
                <a:defRPr/>
              </a:pPr>
              <a:r>
                <a:rPr lang="en-US" sz="2200" dirty="0">
                  <a:solidFill>
                    <a:srgbClr val="000000"/>
                  </a:solidFill>
                  <a:latin typeface="Arial" pitchFamily="-1" charset="0"/>
                  <a:ea typeface="ＭＳ Ｐゴシック" pitchFamily="-1" charset="-128"/>
                  <a:cs typeface="ＭＳ Ｐゴシック" pitchFamily="-1" charset="-128"/>
                </a:rPr>
                <a:t>Use</a:t>
              </a:r>
            </a:p>
          </p:txBody>
        </p:sp>
        <p:sp>
          <p:nvSpPr>
            <p:cNvPr id="27672" name="Rectangle 22">
              <a:extLst>
                <a:ext uri="{FF2B5EF4-FFF2-40B4-BE49-F238E27FC236}">
                  <a16:creationId xmlns:a16="http://schemas.microsoft.com/office/drawing/2014/main" id="{9E2FFA5E-7550-44A9-BDDA-9BFE6165845A}"/>
                </a:ext>
              </a:extLst>
            </p:cNvPr>
            <p:cNvSpPr>
              <a:spLocks noChangeArrowheads="1"/>
            </p:cNvSpPr>
            <p:nvPr/>
          </p:nvSpPr>
          <p:spPr bwMode="auto">
            <a:xfrm>
              <a:off x="1862" y="2406"/>
              <a:ext cx="2905" cy="352"/>
            </a:xfrm>
            <a:prstGeom prst="rect">
              <a:avLst/>
            </a:prstGeom>
            <a:solidFill>
              <a:srgbClr val="0070C0">
                <a:alpha val="41000"/>
              </a:srgbClr>
            </a:solidFill>
            <a:ln w="28575">
              <a:solidFill>
                <a:srgbClr val="000000"/>
              </a:solidFill>
              <a:miter lim="800000"/>
              <a:headEnd/>
              <a:tailEnd/>
            </a:ln>
          </p:spPr>
          <p:txBody>
            <a:bodyPr wrap="none" anchor="ctr"/>
            <a:lstStyle/>
            <a:p>
              <a:pPr algn="ctr" eaLnBrk="1" hangingPunct="1">
                <a:defRPr/>
              </a:pPr>
              <a:r>
                <a:rPr lang="en-US" sz="3600" b="1" dirty="0">
                  <a:solidFill>
                    <a:srgbClr val="000000"/>
                  </a:solidFill>
                  <a:latin typeface="Arial" pitchFamily="-1" charset="0"/>
                  <a:ea typeface="ＭＳ Ｐゴシック" pitchFamily="-1" charset="-128"/>
                  <a:cs typeface="ＭＳ Ｐゴシック" pitchFamily="-1" charset="-128"/>
                </a:rPr>
                <a:t>B</a:t>
              </a:r>
              <a:r>
                <a:rPr lang="en-US" sz="2200" dirty="0">
                  <a:solidFill>
                    <a:srgbClr val="000000"/>
                  </a:solidFill>
                  <a:latin typeface="Arial" pitchFamily="-1" charset="0"/>
                  <a:ea typeface="ＭＳ Ｐゴシック" pitchFamily="-1" charset="-128"/>
                  <a:cs typeface="ＭＳ Ｐゴシック" pitchFamily="-1" charset="-128"/>
                </a:rPr>
                <a:t>rief  </a:t>
              </a:r>
              <a:r>
                <a:rPr lang="en-US" sz="3600" b="1" dirty="0">
                  <a:solidFill>
                    <a:srgbClr val="000000"/>
                  </a:solidFill>
                  <a:latin typeface="Arial" pitchFamily="-1" charset="0"/>
                  <a:ea typeface="ＭＳ Ｐゴシック" pitchFamily="-1" charset="-128"/>
                  <a:cs typeface="ＭＳ Ｐゴシック" pitchFamily="-1" charset="-128"/>
                </a:rPr>
                <a:t>I</a:t>
              </a:r>
              <a:r>
                <a:rPr lang="en-US" sz="2200" dirty="0">
                  <a:solidFill>
                    <a:srgbClr val="000000"/>
                  </a:solidFill>
                  <a:latin typeface="Arial" pitchFamily="-1" charset="0"/>
                  <a:ea typeface="ＭＳ Ｐゴシック" pitchFamily="-1" charset="-128"/>
                  <a:cs typeface="ＭＳ Ｐゴシック" pitchFamily="-1" charset="-128"/>
                </a:rPr>
                <a:t>ntervention</a:t>
              </a:r>
            </a:p>
          </p:txBody>
        </p:sp>
        <p:sp>
          <p:nvSpPr>
            <p:cNvPr id="27674" name="Rectangle 24">
              <a:extLst>
                <a:ext uri="{FF2B5EF4-FFF2-40B4-BE49-F238E27FC236}">
                  <a16:creationId xmlns:a16="http://schemas.microsoft.com/office/drawing/2014/main" id="{D2081CA0-0579-4B6D-BCC1-607F42B0AEFB}"/>
                </a:ext>
              </a:extLst>
            </p:cNvPr>
            <p:cNvSpPr>
              <a:spLocks noChangeArrowheads="1"/>
            </p:cNvSpPr>
            <p:nvPr/>
          </p:nvSpPr>
          <p:spPr bwMode="auto">
            <a:xfrm>
              <a:off x="3255" y="3065"/>
              <a:ext cx="2177" cy="391"/>
            </a:xfrm>
            <a:prstGeom prst="rect">
              <a:avLst/>
            </a:prstGeom>
            <a:solidFill>
              <a:srgbClr val="0070C0">
                <a:alpha val="50000"/>
              </a:srgbClr>
            </a:solidFill>
            <a:ln w="28575">
              <a:solidFill>
                <a:srgbClr val="000000"/>
              </a:solidFill>
              <a:miter lim="800000"/>
              <a:headEnd/>
              <a:tailEnd/>
            </a:ln>
          </p:spPr>
          <p:txBody>
            <a:bodyPr wrap="none" anchor="ctr"/>
            <a:lstStyle/>
            <a:p>
              <a:pPr algn="ctr" eaLnBrk="1" hangingPunct="1">
                <a:defRPr/>
              </a:pPr>
              <a:r>
                <a:rPr lang="en-US" sz="3600" b="1" dirty="0">
                  <a:solidFill>
                    <a:srgbClr val="000000"/>
                  </a:solidFill>
                  <a:latin typeface="Arial" pitchFamily="-1" charset="0"/>
                  <a:ea typeface="ＭＳ Ｐゴシック" pitchFamily="-1" charset="-128"/>
                  <a:cs typeface="ＭＳ Ｐゴシック" pitchFamily="-1" charset="-128"/>
                </a:rPr>
                <a:t>R</a:t>
              </a:r>
              <a:r>
                <a:rPr lang="en-US" sz="2200" dirty="0">
                  <a:solidFill>
                    <a:srgbClr val="000000"/>
                  </a:solidFill>
                  <a:latin typeface="Arial" pitchFamily="-1" charset="0"/>
                  <a:ea typeface="ＭＳ Ｐゴシック" pitchFamily="-1" charset="-128"/>
                  <a:cs typeface="ＭＳ Ｐゴシック" pitchFamily="-1" charset="-128"/>
                </a:rPr>
                <a:t>eferral to </a:t>
              </a:r>
              <a:r>
                <a:rPr lang="en-US" sz="3600" b="1" dirty="0">
                  <a:solidFill>
                    <a:srgbClr val="000000"/>
                  </a:solidFill>
                  <a:latin typeface="Arial" pitchFamily="-1" charset="0"/>
                  <a:ea typeface="ＭＳ Ｐゴシック" pitchFamily="-1" charset="-128"/>
                  <a:cs typeface="ＭＳ Ｐゴシック" pitchFamily="-1" charset="-128"/>
                </a:rPr>
                <a:t>T</a:t>
              </a:r>
              <a:r>
                <a:rPr lang="en-US" sz="2200" dirty="0">
                  <a:solidFill>
                    <a:srgbClr val="000000"/>
                  </a:solidFill>
                  <a:latin typeface="Arial" pitchFamily="-1" charset="0"/>
                  <a:ea typeface="ＭＳ Ｐゴシック" pitchFamily="-1" charset="-128"/>
                  <a:cs typeface="ＭＳ Ｐゴシック" pitchFamily="-1" charset="-128"/>
                </a:rPr>
                <a:t>reatment</a:t>
              </a:r>
            </a:p>
          </p:txBody>
        </p:sp>
      </p:grpSp>
      <p:sp>
        <p:nvSpPr>
          <p:cNvPr id="123910" name="Line 19">
            <a:extLst>
              <a:ext uri="{FF2B5EF4-FFF2-40B4-BE49-F238E27FC236}">
                <a16:creationId xmlns:a16="http://schemas.microsoft.com/office/drawing/2014/main" id="{BA00B4A5-BC51-4BC6-8D64-ACACCDA8EE1E}"/>
              </a:ext>
            </a:extLst>
          </p:cNvPr>
          <p:cNvSpPr>
            <a:spLocks noChangeShapeType="1"/>
          </p:cNvSpPr>
          <p:nvPr/>
        </p:nvSpPr>
        <p:spPr bwMode="auto">
          <a:xfrm>
            <a:off x="6535944" y="3059041"/>
            <a:ext cx="0" cy="3444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2">
            <a:extLst>
              <a:ext uri="{FF2B5EF4-FFF2-40B4-BE49-F238E27FC236}">
                <a16:creationId xmlns:a16="http://schemas.microsoft.com/office/drawing/2014/main" id="{C9AF854D-A111-432A-9411-FE66117A929A}"/>
              </a:ext>
            </a:extLst>
          </p:cNvPr>
          <p:cNvSpPr/>
          <p:nvPr/>
        </p:nvSpPr>
        <p:spPr>
          <a:xfrm>
            <a:off x="3741521" y="5247208"/>
            <a:ext cx="3675062" cy="495300"/>
          </a:xfrm>
          <a:prstGeom prst="rect">
            <a:avLst/>
          </a:prstGeom>
          <a:solidFill>
            <a:schemeClr val="accent6">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23912" name="TextBox 3">
            <a:extLst>
              <a:ext uri="{FF2B5EF4-FFF2-40B4-BE49-F238E27FC236}">
                <a16:creationId xmlns:a16="http://schemas.microsoft.com/office/drawing/2014/main" id="{A9AE5C4A-9EEC-4E9D-AA27-5027B9B6EB5E}"/>
              </a:ext>
            </a:extLst>
          </p:cNvPr>
          <p:cNvSpPr txBox="1">
            <a:spLocks noChangeArrowheads="1"/>
          </p:cNvSpPr>
          <p:nvPr/>
        </p:nvSpPr>
        <p:spPr bwMode="auto">
          <a:xfrm>
            <a:off x="4294568" y="5278958"/>
            <a:ext cx="2652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200" dirty="0"/>
              <a:t>Follow-up</a:t>
            </a:r>
          </a:p>
        </p:txBody>
      </p:sp>
      <p:sp>
        <p:nvSpPr>
          <p:cNvPr id="123913" name="Line 19">
            <a:extLst>
              <a:ext uri="{FF2B5EF4-FFF2-40B4-BE49-F238E27FC236}">
                <a16:creationId xmlns:a16="http://schemas.microsoft.com/office/drawing/2014/main" id="{B08162E0-FC71-446C-8B86-675366A3A14D}"/>
              </a:ext>
            </a:extLst>
          </p:cNvPr>
          <p:cNvSpPr>
            <a:spLocks noChangeShapeType="1"/>
          </p:cNvSpPr>
          <p:nvPr/>
        </p:nvSpPr>
        <p:spPr bwMode="auto">
          <a:xfrm>
            <a:off x="4117607" y="3008313"/>
            <a:ext cx="0" cy="420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4" name="Line 19">
            <a:extLst>
              <a:ext uri="{FF2B5EF4-FFF2-40B4-BE49-F238E27FC236}">
                <a16:creationId xmlns:a16="http://schemas.microsoft.com/office/drawing/2014/main" id="{4146AE8D-50FF-42A8-B97C-782998732B96}"/>
              </a:ext>
            </a:extLst>
          </p:cNvPr>
          <p:cNvSpPr>
            <a:spLocks noChangeShapeType="1"/>
          </p:cNvSpPr>
          <p:nvPr/>
        </p:nvSpPr>
        <p:spPr bwMode="auto">
          <a:xfrm>
            <a:off x="4137364" y="3921665"/>
            <a:ext cx="0" cy="1364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5" name="Line 19">
            <a:extLst>
              <a:ext uri="{FF2B5EF4-FFF2-40B4-BE49-F238E27FC236}">
                <a16:creationId xmlns:a16="http://schemas.microsoft.com/office/drawing/2014/main" id="{A72AA151-1D59-42D4-9A80-E4DE818F490B}"/>
              </a:ext>
            </a:extLst>
          </p:cNvPr>
          <p:cNvSpPr>
            <a:spLocks noChangeShapeType="1"/>
          </p:cNvSpPr>
          <p:nvPr/>
        </p:nvSpPr>
        <p:spPr bwMode="auto">
          <a:xfrm>
            <a:off x="6567860" y="4943096"/>
            <a:ext cx="0" cy="34309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6" name="Line 19">
            <a:extLst>
              <a:ext uri="{FF2B5EF4-FFF2-40B4-BE49-F238E27FC236}">
                <a16:creationId xmlns:a16="http://schemas.microsoft.com/office/drawing/2014/main" id="{928B899A-52B2-48F5-B97D-E22AFE8B290D}"/>
              </a:ext>
            </a:extLst>
          </p:cNvPr>
          <p:cNvSpPr>
            <a:spLocks noChangeShapeType="1"/>
          </p:cNvSpPr>
          <p:nvPr/>
        </p:nvSpPr>
        <p:spPr bwMode="auto">
          <a:xfrm>
            <a:off x="1690507" y="3097133"/>
            <a:ext cx="0" cy="34442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7" name="Rectangle 22">
            <a:extLst>
              <a:ext uri="{FF2B5EF4-FFF2-40B4-BE49-F238E27FC236}">
                <a16:creationId xmlns:a16="http://schemas.microsoft.com/office/drawing/2014/main" id="{6A45ED8C-D01C-4E8F-8D8D-E52E375DBB23}"/>
              </a:ext>
            </a:extLst>
          </p:cNvPr>
          <p:cNvSpPr>
            <a:spLocks noChangeArrowheads="1"/>
          </p:cNvSpPr>
          <p:nvPr/>
        </p:nvSpPr>
        <p:spPr bwMode="auto">
          <a:xfrm>
            <a:off x="973138" y="3451819"/>
            <a:ext cx="1593850" cy="981075"/>
          </a:xfrm>
          <a:prstGeom prst="rect">
            <a:avLst/>
          </a:prstGeom>
          <a:solidFill>
            <a:schemeClr val="accent6">
              <a:lumMod val="20000"/>
              <a:lumOff val="80000"/>
            </a:schemeClr>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2200" dirty="0">
                <a:solidFill>
                  <a:srgbClr val="000000"/>
                </a:solidFill>
                <a:ea typeface="ＭＳ Ｐゴシック" panose="020B0600070205080204" pitchFamily="34" charset="-128"/>
              </a:rPr>
              <a:t>Reinforce </a:t>
            </a:r>
          </a:p>
          <a:p>
            <a:pPr algn="ctr" eaLnBrk="1" hangingPunct="1">
              <a:spcBef>
                <a:spcPct val="0"/>
              </a:spcBef>
              <a:buFontTx/>
              <a:buNone/>
              <a:defRPr/>
            </a:pPr>
            <a:r>
              <a:rPr lang="en-US" altLang="en-US" sz="2200" dirty="0">
                <a:solidFill>
                  <a:srgbClr val="000000"/>
                </a:solidFill>
                <a:ea typeface="ＭＳ Ｐゴシック" panose="020B0600070205080204" pitchFamily="34" charset="-128"/>
              </a:rPr>
              <a:t>healthy </a:t>
            </a:r>
          </a:p>
          <a:p>
            <a:pPr algn="ctr" eaLnBrk="1" hangingPunct="1">
              <a:spcBef>
                <a:spcPct val="0"/>
              </a:spcBef>
              <a:buFontTx/>
              <a:buNone/>
              <a:defRPr/>
            </a:pPr>
            <a:r>
              <a:rPr lang="en-US" altLang="en-US" sz="2200" dirty="0">
                <a:solidFill>
                  <a:srgbClr val="000000"/>
                </a:solidFill>
                <a:ea typeface="ＭＳ Ｐゴシック" panose="020B0600070205080204" pitchFamily="34" charset="-128"/>
              </a:rPr>
              <a:t>choices</a:t>
            </a:r>
          </a:p>
        </p:txBody>
      </p:sp>
      <p:sp>
        <p:nvSpPr>
          <p:cNvPr id="123918" name="Line 19">
            <a:extLst>
              <a:ext uri="{FF2B5EF4-FFF2-40B4-BE49-F238E27FC236}">
                <a16:creationId xmlns:a16="http://schemas.microsoft.com/office/drawing/2014/main" id="{2CD4E1B5-88B6-42DC-BB72-53B9772650F9}"/>
              </a:ext>
            </a:extLst>
          </p:cNvPr>
          <p:cNvSpPr>
            <a:spLocks noChangeShapeType="1"/>
          </p:cNvSpPr>
          <p:nvPr/>
        </p:nvSpPr>
        <p:spPr bwMode="auto">
          <a:xfrm>
            <a:off x="6590085" y="3920491"/>
            <a:ext cx="0" cy="419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E8981A95-04D5-414E-B03B-7126D5FE69BC}"/>
              </a:ext>
            </a:extLst>
          </p:cNvPr>
          <p:cNvGrpSpPr>
            <a:grpSpLocks noChangeAspect="1"/>
          </p:cNvGrpSpPr>
          <p:nvPr/>
        </p:nvGrpSpPr>
        <p:grpSpPr bwMode="auto">
          <a:xfrm>
            <a:off x="537210" y="1440450"/>
            <a:ext cx="6362412" cy="3977101"/>
            <a:chOff x="192" y="413"/>
            <a:chExt cx="5364" cy="3353"/>
          </a:xfrm>
        </p:grpSpPr>
        <p:sp>
          <p:nvSpPr>
            <p:cNvPr id="3" name="AutoShape 7">
              <a:extLst>
                <a:ext uri="{FF2B5EF4-FFF2-40B4-BE49-F238E27FC236}">
                  <a16:creationId xmlns:a16="http://schemas.microsoft.com/office/drawing/2014/main" id="{19BC1221-0074-4BF5-A20D-29C9F0C0077B}"/>
                </a:ext>
              </a:extLst>
            </p:cNvPr>
            <p:cNvSpPr>
              <a:spLocks noChangeAspect="1" noTextEdit="1"/>
            </p:cNvSpPr>
            <p:nvPr/>
          </p:nvSpPr>
          <p:spPr bwMode="auto">
            <a:xfrm>
              <a:off x="192" y="480"/>
              <a:ext cx="5364" cy="3286"/>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pPr>
              <a:endParaRPr lang="en-US" sz="1350">
                <a:solidFill>
                  <a:prstClr val="black"/>
                </a:solidFill>
                <a:latin typeface="Trebuchet MS" panose="020B0603020202020204"/>
                <a:ea typeface="+mn-ea"/>
              </a:endParaRPr>
            </a:p>
          </p:txBody>
        </p:sp>
        <p:pic>
          <p:nvPicPr>
            <p:cNvPr id="4" name="Picture 9">
              <a:extLst>
                <a:ext uri="{FF2B5EF4-FFF2-40B4-BE49-F238E27FC236}">
                  <a16:creationId xmlns:a16="http://schemas.microsoft.com/office/drawing/2014/main" id="{3C283506-375E-40FE-973A-44B373D80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413"/>
              <a:ext cx="5364" cy="3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982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287208" y="1534497"/>
            <a:ext cx="3843871" cy="4050160"/>
          </a:xfrm>
          <a:prstGeom prst="triangle">
            <a:avLst>
              <a:gd name="adj" fmla="val 5069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900" eaLnBrk="1" fontAlgn="auto" hangingPunct="1">
              <a:spcBef>
                <a:spcPts val="0"/>
              </a:spcBef>
              <a:spcAft>
                <a:spcPts val="0"/>
              </a:spcAft>
            </a:pPr>
            <a:endParaRPr lang="en-US" sz="1350" dirty="0">
              <a:solidFill>
                <a:prstClr val="black"/>
              </a:solidFill>
              <a:latin typeface="Trebuchet MS" panose="020B0603020202020204"/>
            </a:endParaRPr>
          </a:p>
        </p:txBody>
      </p:sp>
      <p:cxnSp>
        <p:nvCxnSpPr>
          <p:cNvPr id="6" name="Straight Connector 5"/>
          <p:cNvCxnSpPr>
            <a:stCxn id="4" idx="1"/>
            <a:endCxn id="4" idx="5"/>
          </p:cNvCxnSpPr>
          <p:nvPr/>
        </p:nvCxnSpPr>
        <p:spPr>
          <a:xfrm>
            <a:off x="2261533" y="3559576"/>
            <a:ext cx="1921936" cy="0"/>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857500" y="2686050"/>
            <a:ext cx="742950" cy="0"/>
          </a:xfrm>
          <a:prstGeom prst="line">
            <a:avLst/>
          </a:prstGeom>
        </p:spPr>
        <p:style>
          <a:lnRef idx="3">
            <a:schemeClr val="dk1"/>
          </a:lnRef>
          <a:fillRef idx="0">
            <a:schemeClr val="dk1"/>
          </a:fillRef>
          <a:effectRef idx="2">
            <a:schemeClr val="dk1"/>
          </a:effectRef>
          <a:fontRef idx="minor">
            <a:schemeClr val="tx1"/>
          </a:fontRef>
        </p:style>
      </p:cxnSp>
      <p:sp>
        <p:nvSpPr>
          <p:cNvPr id="9" name="Rectangle 8"/>
          <p:cNvSpPr/>
          <p:nvPr/>
        </p:nvSpPr>
        <p:spPr>
          <a:xfrm>
            <a:off x="2686050" y="2092781"/>
            <a:ext cx="1085850" cy="692497"/>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342900" eaLnBrk="1" fontAlgn="auto" hangingPunct="1">
              <a:spcBef>
                <a:spcPts val="0"/>
              </a:spcBef>
              <a:spcAft>
                <a:spcPts val="0"/>
              </a:spcAft>
            </a:pPr>
            <a:r>
              <a:rPr lang="en-US" sz="4050" b="1" dirty="0">
                <a:ln w="11430"/>
                <a:solidFill>
                  <a:srgbClr val="FF0000"/>
                </a:solidFill>
                <a:effectLst>
                  <a:outerShdw blurRad="50800" dist="39000" dir="5460000" algn="tl">
                    <a:srgbClr val="000000">
                      <a:alpha val="38000"/>
                    </a:srgbClr>
                  </a:outerShdw>
                </a:effectLst>
                <a:latin typeface="Trebuchet MS" panose="020B0603020202020204"/>
                <a:ea typeface="+mn-ea"/>
              </a:rPr>
              <a:t>5%</a:t>
            </a:r>
          </a:p>
        </p:txBody>
      </p:sp>
      <p:sp>
        <p:nvSpPr>
          <p:cNvPr id="10" name="Rectangle 9"/>
          <p:cNvSpPr/>
          <p:nvPr/>
        </p:nvSpPr>
        <p:spPr>
          <a:xfrm>
            <a:off x="2260106" y="2797900"/>
            <a:ext cx="1890513" cy="900246"/>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342900" eaLnBrk="1" fontAlgn="auto" hangingPunct="1">
              <a:spcBef>
                <a:spcPts val="0"/>
              </a:spcBef>
              <a:spcAft>
                <a:spcPts val="0"/>
              </a:spcAft>
            </a:pPr>
            <a:r>
              <a:rPr lang="en-US" sz="5400" b="1" dirty="0">
                <a:ln w="11430"/>
                <a:solidFill>
                  <a:srgbClr val="FFC000"/>
                </a:solidFill>
                <a:effectLst>
                  <a:outerShdw blurRad="50800" dist="39000" dir="5460000" algn="tl">
                    <a:srgbClr val="000000">
                      <a:alpha val="38000"/>
                    </a:srgbClr>
                  </a:outerShdw>
                </a:effectLst>
                <a:latin typeface="Trebuchet MS" panose="020B0603020202020204"/>
                <a:ea typeface="+mn-ea"/>
              </a:rPr>
              <a:t>20%</a:t>
            </a:r>
          </a:p>
        </p:txBody>
      </p:sp>
      <p:sp>
        <p:nvSpPr>
          <p:cNvPr id="13" name="Rectangle 12"/>
          <p:cNvSpPr/>
          <p:nvPr/>
        </p:nvSpPr>
        <p:spPr>
          <a:xfrm>
            <a:off x="2176663" y="4255390"/>
            <a:ext cx="2057400" cy="1177245"/>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342900" eaLnBrk="1" fontAlgn="auto" hangingPunct="1">
              <a:spcBef>
                <a:spcPts val="0"/>
              </a:spcBef>
              <a:spcAft>
                <a:spcPts val="0"/>
              </a:spcAft>
            </a:pPr>
            <a:r>
              <a:rPr lang="en-US" sz="7200" b="1" dirty="0">
                <a:ln w="11430"/>
                <a:solidFill>
                  <a:srgbClr val="00B050"/>
                </a:solidFill>
                <a:effectLst>
                  <a:outerShdw blurRad="50800" dist="39000" dir="5460000" algn="tl">
                    <a:srgbClr val="000000">
                      <a:alpha val="38000"/>
                    </a:srgbClr>
                  </a:outerShdw>
                </a:effectLst>
                <a:latin typeface="Trebuchet MS" panose="020B0603020202020204"/>
                <a:ea typeface="+mn-ea"/>
              </a:rPr>
              <a:t>75%</a:t>
            </a:r>
          </a:p>
        </p:txBody>
      </p:sp>
      <p:sp>
        <p:nvSpPr>
          <p:cNvPr id="14" name="TextBox 13"/>
          <p:cNvSpPr txBox="1"/>
          <p:nvPr/>
        </p:nvSpPr>
        <p:spPr>
          <a:xfrm>
            <a:off x="3886201" y="1884133"/>
            <a:ext cx="3535978" cy="784830"/>
          </a:xfrm>
          <a:prstGeom prst="rect">
            <a:avLst/>
          </a:prstGeom>
          <a:noFill/>
        </p:spPr>
        <p:txBody>
          <a:bodyPr wrap="square" rtlCol="0">
            <a:spAutoFit/>
          </a:bodyPr>
          <a:lstStyle/>
          <a:p>
            <a:pPr defTabSz="342900" eaLnBrk="1" fontAlgn="auto" hangingPunct="1">
              <a:spcBef>
                <a:spcPts val="0"/>
              </a:spcBef>
              <a:spcAft>
                <a:spcPts val="0"/>
              </a:spcAft>
            </a:pPr>
            <a:r>
              <a:rPr lang="en-US" sz="1500" dirty="0">
                <a:solidFill>
                  <a:srgbClr val="FF0000"/>
                </a:solidFill>
                <a:latin typeface="Trebuchet MS" panose="020B0603020202020204"/>
                <a:ea typeface="+mn-ea"/>
              </a:rPr>
              <a:t>5% </a:t>
            </a:r>
            <a:r>
              <a:rPr lang="en-US" sz="1500" dirty="0">
                <a:solidFill>
                  <a:prstClr val="black"/>
                </a:solidFill>
                <a:latin typeface="Trebuchet MS" panose="020B0603020202020204"/>
                <a:ea typeface="+mn-ea"/>
              </a:rPr>
              <a:t>of the population suffers from addiction to alcohol or another mood-altering chemical.</a:t>
            </a:r>
          </a:p>
        </p:txBody>
      </p:sp>
      <p:sp>
        <p:nvSpPr>
          <p:cNvPr id="15" name="TextBox 14"/>
          <p:cNvSpPr txBox="1"/>
          <p:nvPr/>
        </p:nvSpPr>
        <p:spPr>
          <a:xfrm>
            <a:off x="4183468" y="2910004"/>
            <a:ext cx="3700463" cy="553998"/>
          </a:xfrm>
          <a:prstGeom prst="rect">
            <a:avLst/>
          </a:prstGeom>
          <a:noFill/>
        </p:spPr>
        <p:txBody>
          <a:bodyPr wrap="square" rtlCol="0">
            <a:spAutoFit/>
          </a:bodyPr>
          <a:lstStyle/>
          <a:p>
            <a:pPr defTabSz="342900" eaLnBrk="1" fontAlgn="auto" hangingPunct="1">
              <a:spcBef>
                <a:spcPts val="0"/>
              </a:spcBef>
              <a:spcAft>
                <a:spcPts val="0"/>
              </a:spcAft>
            </a:pPr>
            <a:r>
              <a:rPr lang="en-US" sz="1500" b="1" dirty="0">
                <a:solidFill>
                  <a:srgbClr val="FFC000"/>
                </a:solidFill>
                <a:latin typeface="Trebuchet MS" panose="020B0603020202020204"/>
                <a:ea typeface="+mn-ea"/>
              </a:rPr>
              <a:t>20% </a:t>
            </a:r>
            <a:r>
              <a:rPr lang="en-US" sz="1500" dirty="0">
                <a:solidFill>
                  <a:prstClr val="black"/>
                </a:solidFill>
                <a:latin typeface="Trebuchet MS" panose="020B0603020202020204"/>
                <a:ea typeface="+mn-ea"/>
              </a:rPr>
              <a:t>participate in “risky use” often from lack of education.</a:t>
            </a:r>
          </a:p>
        </p:txBody>
      </p:sp>
      <p:sp>
        <p:nvSpPr>
          <p:cNvPr id="16" name="TextBox 15"/>
          <p:cNvSpPr txBox="1"/>
          <p:nvPr/>
        </p:nvSpPr>
        <p:spPr>
          <a:xfrm>
            <a:off x="4572000" y="3981873"/>
            <a:ext cx="3027884" cy="553998"/>
          </a:xfrm>
          <a:prstGeom prst="rect">
            <a:avLst/>
          </a:prstGeom>
          <a:noFill/>
        </p:spPr>
        <p:txBody>
          <a:bodyPr wrap="square" rtlCol="0">
            <a:spAutoFit/>
          </a:bodyPr>
          <a:lstStyle/>
          <a:p>
            <a:pPr defTabSz="342900" eaLnBrk="1" fontAlgn="auto" hangingPunct="1">
              <a:spcBef>
                <a:spcPts val="0"/>
              </a:spcBef>
              <a:spcAft>
                <a:spcPts val="0"/>
              </a:spcAft>
            </a:pPr>
            <a:r>
              <a:rPr lang="en-US" sz="1500" dirty="0">
                <a:solidFill>
                  <a:srgbClr val="00B050"/>
                </a:solidFill>
                <a:latin typeface="Trebuchet MS" panose="020B0603020202020204"/>
                <a:ea typeface="+mn-ea"/>
              </a:rPr>
              <a:t>75% </a:t>
            </a:r>
            <a:r>
              <a:rPr lang="en-US" sz="1500" dirty="0">
                <a:solidFill>
                  <a:prstClr val="black"/>
                </a:solidFill>
                <a:latin typeface="Trebuchet MS" panose="020B0603020202020204"/>
                <a:ea typeface="+mn-ea"/>
              </a:rPr>
              <a:t>are abstinent or use within the recommended limits. </a:t>
            </a:r>
          </a:p>
        </p:txBody>
      </p:sp>
      <p:sp>
        <p:nvSpPr>
          <p:cNvPr id="2" name="TextBox 1"/>
          <p:cNvSpPr txBox="1"/>
          <p:nvPr/>
        </p:nvSpPr>
        <p:spPr>
          <a:xfrm>
            <a:off x="884238" y="990459"/>
            <a:ext cx="6003925" cy="530915"/>
          </a:xfrm>
          <a:prstGeom prst="rect">
            <a:avLst/>
          </a:prstGeom>
          <a:noFill/>
        </p:spPr>
        <p:txBody>
          <a:bodyPr wrap="square" rtlCol="0">
            <a:spAutoFit/>
          </a:bodyPr>
          <a:lstStyle/>
          <a:p>
            <a:pPr algn="ctr" defTabSz="342900" eaLnBrk="1" fontAlgn="auto" hangingPunct="1">
              <a:spcBef>
                <a:spcPts val="0"/>
              </a:spcBef>
              <a:spcAft>
                <a:spcPts val="0"/>
              </a:spcAft>
            </a:pPr>
            <a:r>
              <a:rPr lang="en-US" sz="2850" b="1" dirty="0">
                <a:solidFill>
                  <a:prstClr val="black"/>
                </a:solidFill>
                <a:latin typeface="Trebuchet MS" panose="020B0603020202020204"/>
                <a:ea typeface="+mn-ea"/>
              </a:rPr>
              <a:t>Why is </a:t>
            </a:r>
            <a:r>
              <a:rPr lang="en-US" sz="2850" b="1" dirty="0" err="1">
                <a:solidFill>
                  <a:prstClr val="black"/>
                </a:solidFill>
                <a:latin typeface="Trebuchet MS" panose="020B0603020202020204"/>
                <a:ea typeface="+mn-ea"/>
              </a:rPr>
              <a:t>SBIRT</a:t>
            </a:r>
            <a:r>
              <a:rPr lang="en-US" sz="2850" b="1" dirty="0">
                <a:solidFill>
                  <a:prstClr val="black"/>
                </a:solidFill>
                <a:latin typeface="Trebuchet MS" panose="020B0603020202020204"/>
                <a:ea typeface="+mn-ea"/>
              </a:rPr>
              <a:t> so important?</a:t>
            </a:r>
          </a:p>
        </p:txBody>
      </p:sp>
      <p:sp>
        <p:nvSpPr>
          <p:cNvPr id="3" name="Right Arrow 2"/>
          <p:cNvSpPr/>
          <p:nvPr/>
        </p:nvSpPr>
        <p:spPr>
          <a:xfrm>
            <a:off x="1215919" y="3053803"/>
            <a:ext cx="1119257" cy="433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350" dirty="0">
                <a:solidFill>
                  <a:prstClr val="white"/>
                </a:solidFill>
                <a:latin typeface="Trebuchet MS" panose="020B0603020202020204"/>
              </a:rPr>
              <a:t>SBIRT</a:t>
            </a:r>
          </a:p>
        </p:txBody>
      </p:sp>
    </p:spTree>
    <p:extLst>
      <p:ext uri="{BB962C8B-B14F-4D97-AF65-F5344CB8AC3E}">
        <p14:creationId xmlns:p14="http://schemas.microsoft.com/office/powerpoint/2010/main" val="390942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80854-9368-4735-AA50-60301F7BBCF5}"/>
              </a:ext>
            </a:extLst>
          </p:cNvPr>
          <p:cNvSpPr>
            <a:spLocks noGrp="1"/>
          </p:cNvSpPr>
          <p:nvPr>
            <p:ph type="title"/>
          </p:nvPr>
        </p:nvSpPr>
        <p:spPr>
          <a:xfrm>
            <a:off x="2455862" y="1152855"/>
            <a:ext cx="4232276" cy="963393"/>
          </a:xfrm>
        </p:spPr>
        <p:txBody>
          <a:bodyPr>
            <a:noAutofit/>
          </a:bodyPr>
          <a:lstStyle/>
          <a:p>
            <a:pPr algn="ctr"/>
            <a:r>
              <a:rPr lang="en-US" b="1" dirty="0">
                <a:solidFill>
                  <a:schemeClr val="tx1"/>
                </a:solidFill>
              </a:rPr>
              <a:t>Workforce Considerations</a:t>
            </a:r>
          </a:p>
        </p:txBody>
      </p:sp>
      <p:pic>
        <p:nvPicPr>
          <p:cNvPr id="5" name="Picture 4">
            <a:extLst>
              <a:ext uri="{FF2B5EF4-FFF2-40B4-BE49-F238E27FC236}">
                <a16:creationId xmlns:a16="http://schemas.microsoft.com/office/drawing/2014/main" id="{93A907A5-EEE7-4F31-9355-15FBA6B5023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97906" y="2314168"/>
            <a:ext cx="2548189" cy="2229665"/>
          </a:xfrm>
          <a:prstGeom prst="rect">
            <a:avLst/>
          </a:prstGeom>
        </p:spPr>
      </p:pic>
      <p:sp>
        <p:nvSpPr>
          <p:cNvPr id="13" name="Oval 12">
            <a:extLst>
              <a:ext uri="{FF2B5EF4-FFF2-40B4-BE49-F238E27FC236}">
                <a16:creationId xmlns:a16="http://schemas.microsoft.com/office/drawing/2014/main" id="{860A61EA-9253-4FF7-A32A-18CC20E82CE7}"/>
              </a:ext>
            </a:extLst>
          </p:cNvPr>
          <p:cNvSpPr/>
          <p:nvPr/>
        </p:nvSpPr>
        <p:spPr>
          <a:xfrm>
            <a:off x="1334266" y="1652223"/>
            <a:ext cx="1371399" cy="1250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050" dirty="0">
                <a:solidFill>
                  <a:prstClr val="white"/>
                </a:solidFill>
                <a:latin typeface="Trebuchet MS" panose="020B0603020202020204"/>
              </a:rPr>
              <a:t>Providers</a:t>
            </a:r>
          </a:p>
        </p:txBody>
      </p:sp>
      <p:sp>
        <p:nvSpPr>
          <p:cNvPr id="14" name="Oval 13">
            <a:extLst>
              <a:ext uri="{FF2B5EF4-FFF2-40B4-BE49-F238E27FC236}">
                <a16:creationId xmlns:a16="http://schemas.microsoft.com/office/drawing/2014/main" id="{92250F85-570D-4F11-9A30-E24E49118A00}"/>
              </a:ext>
            </a:extLst>
          </p:cNvPr>
          <p:cNvSpPr/>
          <p:nvPr/>
        </p:nvSpPr>
        <p:spPr>
          <a:xfrm>
            <a:off x="2161861" y="4588463"/>
            <a:ext cx="1371399" cy="1250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050" dirty="0">
                <a:solidFill>
                  <a:prstClr val="white"/>
                </a:solidFill>
                <a:latin typeface="Trebuchet MS" panose="020B0603020202020204"/>
              </a:rPr>
              <a:t>RNs</a:t>
            </a:r>
          </a:p>
        </p:txBody>
      </p:sp>
      <p:sp>
        <p:nvSpPr>
          <p:cNvPr id="15" name="Oval 14">
            <a:extLst>
              <a:ext uri="{FF2B5EF4-FFF2-40B4-BE49-F238E27FC236}">
                <a16:creationId xmlns:a16="http://schemas.microsoft.com/office/drawing/2014/main" id="{39328CFD-9E10-4E73-877B-58705032D672}"/>
              </a:ext>
            </a:extLst>
          </p:cNvPr>
          <p:cNvSpPr/>
          <p:nvPr/>
        </p:nvSpPr>
        <p:spPr>
          <a:xfrm>
            <a:off x="5556236" y="4597966"/>
            <a:ext cx="1371399" cy="1250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050" dirty="0">
                <a:solidFill>
                  <a:prstClr val="white"/>
                </a:solidFill>
                <a:latin typeface="Trebuchet MS" panose="020B0603020202020204"/>
              </a:rPr>
              <a:t>Medical Assistants</a:t>
            </a:r>
          </a:p>
        </p:txBody>
      </p:sp>
      <p:sp>
        <p:nvSpPr>
          <p:cNvPr id="16" name="Oval 15">
            <a:extLst>
              <a:ext uri="{FF2B5EF4-FFF2-40B4-BE49-F238E27FC236}">
                <a16:creationId xmlns:a16="http://schemas.microsoft.com/office/drawing/2014/main" id="{4739B36D-901A-427E-B35D-94D7741FBB35}"/>
              </a:ext>
            </a:extLst>
          </p:cNvPr>
          <p:cNvSpPr/>
          <p:nvPr/>
        </p:nvSpPr>
        <p:spPr>
          <a:xfrm>
            <a:off x="1334266" y="3142460"/>
            <a:ext cx="1371399" cy="125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050" dirty="0">
                <a:solidFill>
                  <a:prstClr val="white"/>
                </a:solidFill>
                <a:latin typeface="Trebuchet MS" panose="020B0603020202020204"/>
              </a:rPr>
              <a:t>Care Coordination Assistants </a:t>
            </a:r>
          </a:p>
        </p:txBody>
      </p:sp>
      <p:sp>
        <p:nvSpPr>
          <p:cNvPr id="17" name="Oval 16">
            <a:extLst>
              <a:ext uri="{FF2B5EF4-FFF2-40B4-BE49-F238E27FC236}">
                <a16:creationId xmlns:a16="http://schemas.microsoft.com/office/drawing/2014/main" id="{94A11765-13DE-4F27-AF18-530BD1172351}"/>
              </a:ext>
            </a:extLst>
          </p:cNvPr>
          <p:cNvSpPr/>
          <p:nvPr/>
        </p:nvSpPr>
        <p:spPr>
          <a:xfrm>
            <a:off x="6347180" y="3142460"/>
            <a:ext cx="1371401" cy="125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050" dirty="0">
                <a:solidFill>
                  <a:prstClr val="white"/>
                </a:solidFill>
                <a:latin typeface="Trebuchet MS" panose="020B0603020202020204"/>
              </a:rPr>
              <a:t>Behavioral Health Specialists/  Social Workers</a:t>
            </a:r>
          </a:p>
        </p:txBody>
      </p:sp>
      <p:sp>
        <p:nvSpPr>
          <p:cNvPr id="18" name="Oval 17">
            <a:extLst>
              <a:ext uri="{FF2B5EF4-FFF2-40B4-BE49-F238E27FC236}">
                <a16:creationId xmlns:a16="http://schemas.microsoft.com/office/drawing/2014/main" id="{E0C783E3-03D2-4E1F-AC15-079A1892DFB0}"/>
              </a:ext>
            </a:extLst>
          </p:cNvPr>
          <p:cNvSpPr/>
          <p:nvPr/>
        </p:nvSpPr>
        <p:spPr>
          <a:xfrm>
            <a:off x="3886299" y="4588463"/>
            <a:ext cx="1371400" cy="125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050" dirty="0">
                <a:solidFill>
                  <a:prstClr val="white"/>
                </a:solidFill>
                <a:latin typeface="Trebuchet MS" panose="020B0603020202020204"/>
              </a:rPr>
              <a:t>Community Partners</a:t>
            </a:r>
          </a:p>
        </p:txBody>
      </p:sp>
      <p:sp>
        <p:nvSpPr>
          <p:cNvPr id="19" name="Oval 18">
            <a:extLst>
              <a:ext uri="{FF2B5EF4-FFF2-40B4-BE49-F238E27FC236}">
                <a16:creationId xmlns:a16="http://schemas.microsoft.com/office/drawing/2014/main" id="{BDBF6240-8EAB-4F52-9235-871900A94506}"/>
              </a:ext>
            </a:extLst>
          </p:cNvPr>
          <p:cNvSpPr/>
          <p:nvPr/>
        </p:nvSpPr>
        <p:spPr>
          <a:xfrm>
            <a:off x="6347180" y="1634552"/>
            <a:ext cx="1371401" cy="125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050" dirty="0">
                <a:solidFill>
                  <a:prstClr val="white"/>
                </a:solidFill>
                <a:latin typeface="Trebuchet MS" panose="020B0603020202020204"/>
              </a:rPr>
              <a:t>Front Desk Staff</a:t>
            </a:r>
          </a:p>
        </p:txBody>
      </p:sp>
    </p:spTree>
    <p:extLst>
      <p:ext uri="{BB962C8B-B14F-4D97-AF65-F5344CB8AC3E}">
        <p14:creationId xmlns:p14="http://schemas.microsoft.com/office/powerpoint/2010/main" val="160199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74AFBA-A68A-416B-A687-68A7A972842F}"/>
              </a:ext>
            </a:extLst>
          </p:cNvPr>
          <p:cNvPicPr>
            <a:picLocks noChangeAspect="1"/>
          </p:cNvPicPr>
          <p:nvPr/>
        </p:nvPicPr>
        <p:blipFill>
          <a:blip r:embed="rId2"/>
          <a:stretch>
            <a:fillRect/>
          </a:stretch>
        </p:blipFill>
        <p:spPr>
          <a:xfrm>
            <a:off x="2008822" y="1113175"/>
            <a:ext cx="4172658" cy="4631651"/>
          </a:xfrm>
          <a:prstGeom prst="rect">
            <a:avLst/>
          </a:prstGeom>
        </p:spPr>
      </p:pic>
      <p:sp>
        <p:nvSpPr>
          <p:cNvPr id="4" name="TextBox 3">
            <a:extLst>
              <a:ext uri="{FF2B5EF4-FFF2-40B4-BE49-F238E27FC236}">
                <a16:creationId xmlns:a16="http://schemas.microsoft.com/office/drawing/2014/main" id="{381D4909-2837-4030-8223-07E4E6D6AB1D}"/>
              </a:ext>
            </a:extLst>
          </p:cNvPr>
          <p:cNvSpPr txBox="1"/>
          <p:nvPr/>
        </p:nvSpPr>
        <p:spPr>
          <a:xfrm>
            <a:off x="0" y="2840378"/>
            <a:ext cx="2754630" cy="1200329"/>
          </a:xfrm>
          <a:prstGeom prst="rect">
            <a:avLst/>
          </a:prstGeom>
          <a:noFill/>
        </p:spPr>
        <p:txBody>
          <a:bodyPr wrap="square" rtlCol="0">
            <a:spAutoFit/>
          </a:bodyPr>
          <a:lstStyle/>
          <a:p>
            <a:pPr algn="ctr" defTabSz="342900" eaLnBrk="1" fontAlgn="auto" hangingPunct="1">
              <a:spcBef>
                <a:spcPts val="0"/>
              </a:spcBef>
              <a:spcAft>
                <a:spcPts val="0"/>
              </a:spcAft>
            </a:pPr>
            <a:r>
              <a:rPr lang="en-US" sz="2400" b="1" dirty="0">
                <a:solidFill>
                  <a:prstClr val="black"/>
                </a:solidFill>
                <a:latin typeface="Trebuchet MS" panose="020B0603020202020204"/>
                <a:ea typeface="+mn-ea"/>
              </a:rPr>
              <a:t>Screening Tools:</a:t>
            </a:r>
          </a:p>
          <a:p>
            <a:pPr algn="ctr" defTabSz="342900" eaLnBrk="1" fontAlgn="auto" hangingPunct="1">
              <a:spcBef>
                <a:spcPts val="0"/>
              </a:spcBef>
              <a:spcAft>
                <a:spcPts val="0"/>
              </a:spcAft>
            </a:pPr>
            <a:r>
              <a:rPr lang="en-US" sz="2400" b="1" dirty="0">
                <a:solidFill>
                  <a:prstClr val="black"/>
                </a:solidFill>
                <a:latin typeface="Trebuchet MS" panose="020B0603020202020204"/>
                <a:ea typeface="+mn-ea"/>
              </a:rPr>
              <a:t>Annual Questionnaire</a:t>
            </a:r>
          </a:p>
        </p:txBody>
      </p:sp>
    </p:spTree>
    <p:extLst>
      <p:ext uri="{BB962C8B-B14F-4D97-AF65-F5344CB8AC3E}">
        <p14:creationId xmlns:p14="http://schemas.microsoft.com/office/powerpoint/2010/main" val="231815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A22DC-05A8-45A9-B204-754C92A7379C}"/>
              </a:ext>
            </a:extLst>
          </p:cNvPr>
          <p:cNvPicPr>
            <a:picLocks noChangeAspect="1"/>
          </p:cNvPicPr>
          <p:nvPr/>
        </p:nvPicPr>
        <p:blipFill>
          <a:blip r:embed="rId2"/>
          <a:stretch>
            <a:fillRect/>
          </a:stretch>
        </p:blipFill>
        <p:spPr>
          <a:xfrm>
            <a:off x="2361723" y="857251"/>
            <a:ext cx="3764757" cy="5070125"/>
          </a:xfrm>
          <a:prstGeom prst="rect">
            <a:avLst/>
          </a:prstGeom>
        </p:spPr>
      </p:pic>
      <p:sp>
        <p:nvSpPr>
          <p:cNvPr id="4" name="TextBox 3">
            <a:extLst>
              <a:ext uri="{FF2B5EF4-FFF2-40B4-BE49-F238E27FC236}">
                <a16:creationId xmlns:a16="http://schemas.microsoft.com/office/drawing/2014/main" id="{4D154EFA-0471-470A-9199-E02C7B0E99CF}"/>
              </a:ext>
            </a:extLst>
          </p:cNvPr>
          <p:cNvSpPr txBox="1"/>
          <p:nvPr/>
        </p:nvSpPr>
        <p:spPr>
          <a:xfrm>
            <a:off x="0" y="3025044"/>
            <a:ext cx="2651760" cy="830997"/>
          </a:xfrm>
          <a:prstGeom prst="rect">
            <a:avLst/>
          </a:prstGeom>
          <a:noFill/>
        </p:spPr>
        <p:txBody>
          <a:bodyPr wrap="square" rtlCol="0">
            <a:spAutoFit/>
          </a:bodyPr>
          <a:lstStyle/>
          <a:p>
            <a:pPr algn="ctr" defTabSz="342900" eaLnBrk="1" fontAlgn="auto" hangingPunct="1">
              <a:spcBef>
                <a:spcPts val="0"/>
              </a:spcBef>
              <a:spcAft>
                <a:spcPts val="0"/>
              </a:spcAft>
            </a:pPr>
            <a:r>
              <a:rPr lang="en-US" sz="2400" b="1" dirty="0">
                <a:solidFill>
                  <a:prstClr val="black"/>
                </a:solidFill>
                <a:latin typeface="Trebuchet MS" panose="020B0603020202020204"/>
                <a:ea typeface="+mn-ea"/>
              </a:rPr>
              <a:t>Screening Tools: AUDIT</a:t>
            </a:r>
          </a:p>
        </p:txBody>
      </p:sp>
    </p:spTree>
    <p:extLst>
      <p:ext uri="{BB962C8B-B14F-4D97-AF65-F5344CB8AC3E}">
        <p14:creationId xmlns:p14="http://schemas.microsoft.com/office/powerpoint/2010/main" val="1668955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A2C3C1D-C19B-C24E-B0F5-7F5041130DD1}" vid="{B69ED194-2CF3-2540-9709-EB916AD87020}"/>
    </a:ext>
  </a:extLst>
</a:theme>
</file>

<file path=ppt/theme/theme2.xml><?xml version="1.0" encoding="utf-8"?>
<a:theme xmlns:a="http://schemas.openxmlformats.org/drawingml/2006/main" name="NatCon19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A9FDD036-3E2A-1242-812D-8A35F0311441}" vid="{734BB51C-C0A0-8D43-9825-F4273653B6AE}"/>
    </a:ext>
  </a:extLst>
</a:theme>
</file>

<file path=ppt/theme/theme3.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7431</TotalTime>
  <Words>1261</Words>
  <Application>Microsoft Office PowerPoint</Application>
  <PresentationFormat>On-screen Show (4:3)</PresentationFormat>
  <Paragraphs>223</Paragraphs>
  <Slides>28</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Calibri</vt:lpstr>
      <vt:lpstr>Garamond</vt:lpstr>
      <vt:lpstr>Open Sans</vt:lpstr>
      <vt:lpstr>Sabon</vt:lpstr>
      <vt:lpstr>TradeGothic</vt:lpstr>
      <vt:lpstr>Trebuchet MS</vt:lpstr>
      <vt:lpstr>Wingdings 3</vt:lpstr>
      <vt:lpstr>Custom Design</vt:lpstr>
      <vt:lpstr>NatCon19_PPT_Template</vt:lpstr>
      <vt:lpstr>Facet</vt:lpstr>
      <vt:lpstr>SBIRT Workflow Development &amp; Best Practices  </vt:lpstr>
      <vt:lpstr>Agenda</vt:lpstr>
      <vt:lpstr>PowerPoint Presentation</vt:lpstr>
      <vt:lpstr>SBIRT Process</vt:lpstr>
      <vt:lpstr>PowerPoint Presentation</vt:lpstr>
      <vt:lpstr>PowerPoint Presentation</vt:lpstr>
      <vt:lpstr>Workforce Considerations</vt:lpstr>
      <vt:lpstr>PowerPoint Presentation</vt:lpstr>
      <vt:lpstr>PowerPoint Presentation</vt:lpstr>
      <vt:lpstr>PowerPoint Presentation</vt:lpstr>
      <vt:lpstr>PowerPoint Presentation</vt:lpstr>
      <vt:lpstr>PowerPoint Presentation</vt:lpstr>
      <vt:lpstr>PowerPoint Presentation</vt:lpstr>
      <vt:lpstr>Now What? </vt:lpstr>
      <vt:lpstr>PowerPoint Presentation</vt:lpstr>
      <vt:lpstr>PowerPoint Presentation</vt:lpstr>
      <vt:lpstr>Workflow #1 (Paper Copy)</vt:lpstr>
      <vt:lpstr>Workflow #2 (Paper Copy)</vt:lpstr>
      <vt:lpstr>Workflow #3 (Paper Copy-combined form)</vt:lpstr>
      <vt:lpstr>Workflow #4 Telehealth (Electronic Form)</vt:lpstr>
      <vt:lpstr>PowerPoint Presentation</vt:lpstr>
      <vt:lpstr>SBIRT in VERY FLEXIBLE. Do what works for you and your team!</vt:lpstr>
      <vt:lpstr>Patient Education</vt:lpstr>
      <vt:lpstr>Organizational Sustainability</vt:lpstr>
      <vt:lpstr>Developing an Operational Plan for SBIRT</vt:lpstr>
      <vt:lpstr>SBIRT Care Pathway</vt:lpstr>
      <vt:lpstr>Build your SBIRT business model into your clinical workflow</vt:lpstr>
      <vt:lpstr>Q&amp;A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Petty</dc:creator>
  <cp:lastModifiedBy>James Godwin</cp:lastModifiedBy>
  <cp:revision>323</cp:revision>
  <dcterms:created xsi:type="dcterms:W3CDTF">2018-07-26T18:29:32Z</dcterms:created>
  <dcterms:modified xsi:type="dcterms:W3CDTF">2020-10-21T23:50:38Z</dcterms:modified>
</cp:coreProperties>
</file>